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9"/>
  </p:notesMasterIdLst>
  <p:sldIdLst>
    <p:sldId id="321" r:id="rId2"/>
    <p:sldId id="325" r:id="rId3"/>
    <p:sldId id="257" r:id="rId4"/>
    <p:sldId id="258" r:id="rId5"/>
    <p:sldId id="260" r:id="rId6"/>
    <p:sldId id="308" r:id="rId7"/>
    <p:sldId id="295" r:id="rId8"/>
    <p:sldId id="318" r:id="rId9"/>
    <p:sldId id="319" r:id="rId10"/>
    <p:sldId id="263" r:id="rId11"/>
    <p:sldId id="315" r:id="rId12"/>
    <p:sldId id="264" r:id="rId13"/>
    <p:sldId id="265" r:id="rId14"/>
    <p:sldId id="316" r:id="rId15"/>
    <p:sldId id="266" r:id="rId16"/>
    <p:sldId id="267" r:id="rId17"/>
    <p:sldId id="268" r:id="rId18"/>
    <p:sldId id="269" r:id="rId19"/>
    <p:sldId id="271" r:id="rId20"/>
    <p:sldId id="272" r:id="rId21"/>
    <p:sldId id="320" r:id="rId22"/>
    <p:sldId id="274" r:id="rId23"/>
    <p:sldId id="277" r:id="rId24"/>
    <p:sldId id="279" r:id="rId25"/>
    <p:sldId id="281" r:id="rId26"/>
    <p:sldId id="282" r:id="rId27"/>
    <p:sldId id="310" r:id="rId28"/>
    <p:sldId id="283" r:id="rId29"/>
    <p:sldId id="284" r:id="rId30"/>
    <p:sldId id="285" r:id="rId31"/>
    <p:sldId id="311" r:id="rId32"/>
    <p:sldId id="286" r:id="rId33"/>
    <p:sldId id="287" r:id="rId34"/>
    <p:sldId id="288" r:id="rId35"/>
    <p:sldId id="307" r:id="rId36"/>
    <p:sldId id="289" r:id="rId37"/>
    <p:sldId id="290" r:id="rId38"/>
    <p:sldId id="291" r:id="rId39"/>
    <p:sldId id="312" r:id="rId40"/>
    <p:sldId id="292" r:id="rId41"/>
    <p:sldId id="293" r:id="rId42"/>
    <p:sldId id="313" r:id="rId43"/>
    <p:sldId id="294" r:id="rId44"/>
    <p:sldId id="314" r:id="rId45"/>
    <p:sldId id="301" r:id="rId46"/>
    <p:sldId id="305" r:id="rId47"/>
    <p:sldId id="309" r:id="rId48"/>
  </p:sldIdLst>
  <p:sldSz cx="24387175" cy="13716000"/>
  <p:notesSz cx="6735763" cy="98694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99"/>
    <a:srgbClr val="B01092"/>
    <a:srgbClr val="19AF27"/>
    <a:srgbClr val="FF99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3" autoAdjust="0"/>
    <p:restoredTop sz="94610" autoAdjust="0"/>
  </p:normalViewPr>
  <p:slideViewPr>
    <p:cSldViewPr snapToGrid="0" snapToObjects="1">
      <p:cViewPr varScale="1">
        <p:scale>
          <a:sx n="45" d="100"/>
          <a:sy n="45" d="100"/>
        </p:scale>
        <p:origin x="-168" y="-138"/>
      </p:cViewPr>
      <p:guideLst>
        <p:guide orient="horz" pos="4320"/>
        <p:guide pos="7681"/>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19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20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21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22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9840" tIns="19920" rIns="39840" bIns="19920"/>
          <a:lstStyle/>
          <a:p>
            <a:endParaRPr lang="en-US" dirty="0"/>
          </a:p>
        </p:txBody>
      </p:sp>
      <p:sp>
        <p:nvSpPr>
          <p:cNvPr id="4" name="Slide Number Placeholder 3"/>
          <p:cNvSpPr>
            <a:spLocks noGrp="1"/>
          </p:cNvSpPr>
          <p:nvPr>
            <p:ph type="sldNum" sz="quarter" idx="10"/>
          </p:nvPr>
        </p:nvSpPr>
        <p:spPr/>
        <p:txBody>
          <a:bodyPr lIns="39840" tIns="19920" rIns="39840" bIns="19920"/>
          <a:lstStyle/>
          <a:p>
            <a:fld id="{F7021451-1387-4CA6-816F-3879F97B5CBC}" type="slidenum">
              <a:rPr lang="en-US"/>
              <a:pPr/>
              <a:t>23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29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39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9775"/>
            <a:ext cx="6583363" cy="3702050"/>
          </a:xfrm>
          <a:prstGeom prst="rect">
            <a:avLst/>
          </a:prstGeom>
        </p:spPr>
      </p:sp>
      <p:sp>
        <p:nvSpPr>
          <p:cNvPr id="3" name="Notes Placeholder 2"/>
          <p:cNvSpPr>
            <a:spLocks noGrp="1"/>
          </p:cNvSpPr>
          <p:nvPr>
            <p:ph type="body" idx="1"/>
          </p:nvPr>
        </p:nvSpPr>
        <p:spPr>
          <a:xfrm>
            <a:off x="673577" y="4688039"/>
            <a:ext cx="5388610" cy="4441334"/>
          </a:xfrm>
          <a:prstGeom prst="rect">
            <a:avLst/>
          </a:prstGeom>
        </p:spPr>
        <p:txBody>
          <a:bodyPr lIns="39840" tIns="19920" rIns="39840" bIns="19920"/>
          <a:lstStyle/>
          <a:p>
            <a:endParaRPr lang="en-US" dirty="0"/>
          </a:p>
        </p:txBody>
      </p:sp>
      <p:sp>
        <p:nvSpPr>
          <p:cNvPr id="4" name="Slide Number Placeholder 3"/>
          <p:cNvSpPr>
            <a:spLocks noGrp="1"/>
          </p:cNvSpPr>
          <p:nvPr>
            <p:ph type="sldNum" sz="quarter" idx="10"/>
          </p:nvPr>
        </p:nvSpPr>
        <p:spPr>
          <a:xfrm>
            <a:off x="3815373" y="9374151"/>
            <a:ext cx="2918831" cy="493410"/>
          </a:xfrm>
          <a:prstGeom prst="rect">
            <a:avLst/>
          </a:prstGeom>
        </p:spPr>
        <p:txBody>
          <a:bodyPr lIns="39840" tIns="19920" rIns="39840" bIns="19920"/>
          <a:lstStyle/>
          <a:p>
            <a:fld id="{F7021451-1387-4CA6-816F-3879F97B5CBC}" type="slidenum">
              <a:rPr lang="en-US"/>
              <a:pPr/>
              <a:t>47</a:t>
            </a:fld>
            <a:endParaRPr lang="en-US"/>
          </a:p>
        </p:txBody>
      </p:sp>
    </p:spTree>
    <p:extLst>
      <p:ext uri="{BB962C8B-B14F-4D97-AF65-F5344CB8AC3E}">
        <p14:creationId xmlns:p14="http://schemas.microsoft.com/office/powerpoint/2010/main" xmlns=""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1422585" y="2743200"/>
            <a:ext cx="20940454" cy="3657600"/>
          </a:xfrm>
          <a:ln>
            <a:noFill/>
          </a:ln>
        </p:spPr>
        <p:txBody>
          <a:bodyPr vert="horz" tIns="0" rIns="43546"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133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1422585" y="6457072"/>
            <a:ext cx="20948583" cy="3505200"/>
          </a:xfrm>
        </p:spPr>
        <p:txBody>
          <a:bodyPr lIns="0" rIns="43546"/>
          <a:lstStyle>
            <a:lvl1pPr marL="0" marR="108864" indent="0" algn="r">
              <a:buNone/>
              <a:defRPr>
                <a:solidFill>
                  <a:schemeClr val="tx1"/>
                </a:solidFill>
              </a:defRPr>
            </a:lvl1pPr>
            <a:lvl2pPr marL="1088639" indent="0" algn="ctr">
              <a:buNone/>
            </a:lvl2pPr>
            <a:lvl3pPr marL="2177278" indent="0" algn="ctr">
              <a:buNone/>
            </a:lvl3pPr>
            <a:lvl4pPr marL="3265917" indent="0" algn="ctr">
              <a:buNone/>
            </a:lvl4pPr>
            <a:lvl5pPr marL="4354556" indent="0" algn="ctr">
              <a:buNone/>
            </a:lvl5pPr>
            <a:lvl6pPr marL="5443195" indent="0" algn="ctr">
              <a:buNone/>
            </a:lvl6pPr>
            <a:lvl7pPr marL="6531834" indent="0" algn="ctr">
              <a:buNone/>
            </a:lvl7pPr>
            <a:lvl8pPr marL="7620472" indent="0" algn="ctr">
              <a:buNone/>
            </a:lvl8pPr>
            <a:lvl9pPr marL="8709111"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6F42FDE4-A7DD-41A7-A0A6-9B649FB43336}" type="slidenum">
              <a:rPr kumimoji="0" lang="en-US" smtClean="0"/>
              <a:pPr/>
              <a:t>‹#›</a:t>
            </a:fld>
            <a:endParaRPr kumimoji="0" lang="en-US" sz="3300" dirty="0">
              <a:solidFill>
                <a:srgbClr val="FFFFFF"/>
              </a:solidFill>
            </a:endParaRPr>
          </a:p>
        </p:txBody>
      </p:sp>
    </p:spTree>
  </p:cSld>
  <p:clrMapOvr>
    <a:overrideClrMapping bg1="dk1" tx1="lt1" bg2="dk2" tx2="lt2" accent1="accent1" accent2="accent2" accent3="accent3" accent4="accent4" accent5="accent5" accent6="accent6" hlink="hlink" folHlink="folHlink"/>
  </p:clrMapOvr>
  <p:transition>
    <p:circle/>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414456" y="2633472"/>
            <a:ext cx="20729099" cy="272491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133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14456" y="5409328"/>
            <a:ext cx="20729099" cy="3019424"/>
          </a:xfrm>
        </p:spPr>
        <p:txBody>
          <a:bodyPr lIns="108864" rIns="108864" anchor="t"/>
          <a:lstStyle>
            <a:lvl1pPr marL="0" indent="0">
              <a:buNone/>
              <a:defRPr sz="5200">
                <a:solidFill>
                  <a:schemeClr val="tx1"/>
                </a:solidFill>
              </a:defRPr>
            </a:lvl1pPr>
            <a:lvl2pPr>
              <a:buNone/>
              <a:defRPr sz="4300">
                <a:solidFill>
                  <a:schemeClr val="tx1">
                    <a:tint val="75000"/>
                  </a:schemeClr>
                </a:solidFill>
              </a:defRPr>
            </a:lvl2pPr>
            <a:lvl3pPr>
              <a:buNone/>
              <a:defRPr sz="3800">
                <a:solidFill>
                  <a:schemeClr val="tx1">
                    <a:tint val="75000"/>
                  </a:schemeClr>
                </a:solidFill>
              </a:defRPr>
            </a:lvl3pPr>
            <a:lvl4pPr>
              <a:buNone/>
              <a:defRPr sz="3300">
                <a:solidFill>
                  <a:schemeClr val="tx1">
                    <a:tint val="75000"/>
                  </a:schemeClr>
                </a:solidFill>
              </a:defRPr>
            </a:lvl4pPr>
            <a:lvl5pPr>
              <a:buNone/>
              <a:defRPr sz="33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dirty="0"/>
          </a:p>
        </p:txBody>
      </p:sp>
    </p:spTree>
  </p:cSld>
  <p:clrMapOvr>
    <a:overrideClrMapping bg1="dk1" tx1="lt1" bg2="dk2" tx2="lt2" accent1="accent1" accent2="accent2" accent3="accent3" accent4="accent4" accent5="accent5" accent6="accent6" hlink="hlink" folHlink="folHlink"/>
  </p:clrMapOvr>
  <p:transition>
    <p:circle/>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359" y="1408176"/>
            <a:ext cx="21948458" cy="2286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219359" y="3840170"/>
            <a:ext cx="10771002" cy="8869680"/>
          </a:xfrm>
        </p:spPr>
        <p:txBody>
          <a:bodyPr/>
          <a:lstStyle>
            <a:lvl1pPr>
              <a:defRPr sz="6200"/>
            </a:lvl1pPr>
            <a:lvl2pPr>
              <a:defRPr sz="5700"/>
            </a:lvl2pPr>
            <a:lvl3pPr>
              <a:defRPr sz="4800"/>
            </a:lvl3pPr>
            <a:lvl4pPr>
              <a:defRPr sz="43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12396814" y="3840170"/>
            <a:ext cx="10771002" cy="8869680"/>
          </a:xfrm>
        </p:spPr>
        <p:txBody>
          <a:bodyPr/>
          <a:lstStyle>
            <a:lvl1pPr>
              <a:defRPr sz="6200"/>
            </a:lvl1pPr>
            <a:lvl2pPr>
              <a:defRPr sz="5700"/>
            </a:lvl2pPr>
            <a:lvl3pPr>
              <a:defRPr sz="4800"/>
            </a:lvl3pPr>
            <a:lvl4pPr>
              <a:defRPr sz="43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359" y="1408176"/>
            <a:ext cx="21948458" cy="2286000"/>
          </a:xfrm>
        </p:spPr>
        <p:txBody>
          <a:bodyPr tIns="108864"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9359" y="3710496"/>
            <a:ext cx="10775238" cy="1318704"/>
          </a:xfrm>
        </p:spPr>
        <p:txBody>
          <a:bodyPr lIns="108864" tIns="0" rIns="108864" bIns="0" anchor="ctr">
            <a:noAutofit/>
          </a:bodyPr>
          <a:lstStyle>
            <a:lvl1pPr marL="0" indent="0">
              <a:buNone/>
              <a:defRPr sz="5700" b="1" cap="none" baseline="0">
                <a:solidFill>
                  <a:schemeClr val="tx2"/>
                </a:solidFill>
                <a:effectLst/>
              </a:defRPr>
            </a:lvl1pPr>
            <a:lvl2pPr>
              <a:buNone/>
              <a:defRPr sz="4800" b="1"/>
            </a:lvl2pPr>
            <a:lvl3pPr>
              <a:buNone/>
              <a:defRPr sz="4300" b="1"/>
            </a:lvl3pPr>
            <a:lvl4pPr>
              <a:buNone/>
              <a:defRPr sz="3800" b="1"/>
            </a:lvl4pPr>
            <a:lvl5pPr>
              <a:buNone/>
              <a:defRPr sz="38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2388348" y="3719515"/>
            <a:ext cx="10779470" cy="1309686"/>
          </a:xfrm>
        </p:spPr>
        <p:txBody>
          <a:bodyPr lIns="108864" tIns="0" rIns="108864" bIns="0" anchor="ctr"/>
          <a:lstStyle>
            <a:lvl1pPr marL="0" indent="0">
              <a:buNone/>
              <a:defRPr sz="5700" b="1" cap="none" baseline="0">
                <a:solidFill>
                  <a:schemeClr val="tx2"/>
                </a:solidFill>
                <a:effectLst/>
              </a:defRPr>
            </a:lvl1pPr>
            <a:lvl2pPr>
              <a:buNone/>
              <a:defRPr sz="4800" b="1"/>
            </a:lvl2pPr>
            <a:lvl3pPr>
              <a:buNone/>
              <a:defRPr sz="4300" b="1"/>
            </a:lvl3pPr>
            <a:lvl4pPr>
              <a:buNone/>
              <a:defRPr sz="3800" b="1"/>
            </a:lvl4pPr>
            <a:lvl5pPr>
              <a:buNone/>
              <a:defRPr sz="38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1219359" y="5029200"/>
            <a:ext cx="10775238" cy="7691440"/>
          </a:xfrm>
        </p:spPr>
        <p:txBody>
          <a:bodyPr tIns="0"/>
          <a:lstStyle>
            <a:lvl1pPr>
              <a:defRPr sz="5200"/>
            </a:lvl1pPr>
            <a:lvl2pPr>
              <a:defRPr sz="4800"/>
            </a:lvl2pPr>
            <a:lvl3pPr>
              <a:defRPr sz="4300"/>
            </a:lvl3pPr>
            <a:lvl4pPr>
              <a:defRPr sz="3800"/>
            </a:lvl4pPr>
            <a:lvl5pPr>
              <a:defRPr sz="3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12388348" y="5029200"/>
            <a:ext cx="10779470" cy="7691440"/>
          </a:xfrm>
        </p:spPr>
        <p:txBody>
          <a:bodyPr tIns="0"/>
          <a:lstStyle>
            <a:lvl1pPr>
              <a:defRPr sz="5200"/>
            </a:lvl1pPr>
            <a:lvl2pPr>
              <a:defRPr sz="4800"/>
            </a:lvl2pPr>
            <a:lvl3pPr>
              <a:defRPr sz="4300"/>
            </a:lvl3pPr>
            <a:lvl4pPr>
              <a:defRPr sz="3800"/>
            </a:lvl4pPr>
            <a:lvl5pPr>
              <a:defRPr sz="3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359" y="1408176"/>
            <a:ext cx="22151684" cy="2286000"/>
          </a:xfrm>
        </p:spPr>
        <p:txBody>
          <a:bodyPr vert="horz" tIns="108864"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119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9038" y="1028704"/>
            <a:ext cx="7316153" cy="2324100"/>
          </a:xfrm>
        </p:spPr>
        <p:txBody>
          <a:bodyPr lIns="0" anchor="b">
            <a:noAutofit/>
          </a:bodyPr>
          <a:lstStyle>
            <a:lvl1pPr algn="l" rtl="0">
              <a:spcBef>
                <a:spcPct val="0"/>
              </a:spcBef>
              <a:buNone/>
              <a:defRPr sz="62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829038" y="3352800"/>
            <a:ext cx="7316153" cy="9144000"/>
          </a:xfrm>
        </p:spPr>
        <p:txBody>
          <a:bodyPr lIns="43546" rIns="43546"/>
          <a:lstStyle>
            <a:lvl1pPr marL="0" indent="0" algn="l">
              <a:buNone/>
              <a:defRPr sz="3300"/>
            </a:lvl1pPr>
            <a:lvl2pPr indent="0" algn="l">
              <a:buNone/>
              <a:defRPr sz="2900"/>
            </a:lvl2pPr>
            <a:lvl3pPr indent="0" algn="l">
              <a:buNone/>
              <a:defRPr sz="2400"/>
            </a:lvl3pPr>
            <a:lvl4pPr indent="0" algn="l">
              <a:buNone/>
              <a:defRPr sz="2100"/>
            </a:lvl4pPr>
            <a:lvl5pPr indent="0" algn="l">
              <a:buNone/>
              <a:defRPr sz="21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534708" y="3352800"/>
            <a:ext cx="13633108" cy="9144000"/>
          </a:xfrm>
        </p:spPr>
        <p:txBody>
          <a:bodyPr tIns="0"/>
          <a:lstStyle>
            <a:lvl1pPr>
              <a:defRPr sz="6700"/>
            </a:lvl1pPr>
            <a:lvl2pPr>
              <a:defRPr sz="6200"/>
            </a:lvl2pPr>
            <a:lvl3pPr>
              <a:defRPr sz="5700"/>
            </a:lvl3pPr>
            <a:lvl4pPr>
              <a:defRPr sz="48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8443107" y="2216154"/>
            <a:ext cx="14022626" cy="82296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217728" tIns="108864" rIns="217728" bIns="108864" rtlCol="0" anchor="ctr"/>
          <a:lstStyle/>
          <a:p>
            <a:pPr algn="ctr" eaLnBrk="1" latinLnBrk="0" hangingPunct="1"/>
            <a:endParaRPr kumimoji="0" lang="en-US"/>
          </a:p>
        </p:txBody>
      </p:sp>
      <p:sp>
        <p:nvSpPr>
          <p:cNvPr id="12" name="Right Triangle 11"/>
          <p:cNvSpPr/>
          <p:nvPr/>
        </p:nvSpPr>
        <p:spPr>
          <a:xfrm rot="420000" flipV="1">
            <a:off x="21347137" y="10719538"/>
            <a:ext cx="414582" cy="31089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217728" tIns="108864" rIns="217728" bIns="108864" rtlCol="0" anchor="ctr"/>
          <a:lstStyle/>
          <a:p>
            <a:pPr algn="ctr" eaLnBrk="1" latinLnBrk="0" hangingPunct="1"/>
            <a:endParaRPr kumimoji="0" lang="en-US"/>
          </a:p>
        </p:txBody>
      </p:sp>
      <p:sp>
        <p:nvSpPr>
          <p:cNvPr id="2" name="Title 1"/>
          <p:cNvSpPr>
            <a:spLocks noGrp="1"/>
          </p:cNvSpPr>
          <p:nvPr>
            <p:ph type="title"/>
          </p:nvPr>
        </p:nvSpPr>
        <p:spPr>
          <a:xfrm>
            <a:off x="1625812" y="2353993"/>
            <a:ext cx="5901696" cy="3165242"/>
          </a:xfrm>
        </p:spPr>
        <p:txBody>
          <a:bodyPr vert="horz" lIns="108864" tIns="108864" rIns="108864" bIns="108864" anchor="b"/>
          <a:lstStyle>
            <a:lvl1pPr algn="l">
              <a:buNone/>
              <a:defRPr sz="48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625812" y="5657570"/>
            <a:ext cx="5893567" cy="4358640"/>
          </a:xfrm>
        </p:spPr>
        <p:txBody>
          <a:bodyPr lIns="152409" rIns="108864" bIns="108864" anchor="t"/>
          <a:lstStyle>
            <a:lvl1pPr marL="0" indent="0" algn="l">
              <a:spcBef>
                <a:spcPts val="595"/>
              </a:spcBef>
              <a:buFontTx/>
              <a:buNone/>
              <a:defRPr sz="3100"/>
            </a:lvl1pPr>
            <a:lvl2pPr>
              <a:defRPr sz="2900"/>
            </a:lvl2pPr>
            <a:lvl3pPr>
              <a:defRPr sz="2400"/>
            </a:lvl3pPr>
            <a:lvl4pPr>
              <a:defRPr sz="2100"/>
            </a:lvl4pPr>
            <a:lvl5pPr>
              <a:defRPr sz="21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a:xfrm>
            <a:off x="21542004" y="12712701"/>
            <a:ext cx="1625812" cy="730250"/>
          </a:xfrm>
        </p:spPr>
        <p:txBody>
          <a:bodyPr/>
          <a:lstStyle/>
          <a:p>
            <a:fld id="{6F42FDE4-A7DD-41A7-A0A6-9B649FB43336}" type="slidenum">
              <a:rPr kumimoji="0" lang="en-US" smtClean="0"/>
              <a:pPr/>
              <a:t>‹#›</a:t>
            </a:fld>
            <a:endParaRPr kumimoji="0" lang="en-US" dirty="0"/>
          </a:p>
        </p:txBody>
      </p:sp>
      <p:sp>
        <p:nvSpPr>
          <p:cNvPr id="3" name="Picture Placeholder 2"/>
          <p:cNvSpPr>
            <a:spLocks noGrp="1"/>
          </p:cNvSpPr>
          <p:nvPr>
            <p:ph type="pic" idx="1"/>
          </p:nvPr>
        </p:nvSpPr>
        <p:spPr>
          <a:xfrm rot="420000">
            <a:off x="9296659" y="2399034"/>
            <a:ext cx="12315523" cy="7863840"/>
          </a:xfrm>
          <a:prstGeom prst="rect">
            <a:avLst/>
          </a:prstGeom>
          <a:solidFill>
            <a:schemeClr val="bg2"/>
          </a:solidFill>
          <a:ln w="3000" cap="rnd">
            <a:solidFill>
              <a:srgbClr val="C0C0C0"/>
            </a:solidFill>
            <a:round/>
          </a:ln>
          <a:effectLst/>
        </p:spPr>
        <p:txBody>
          <a:bodyPr/>
          <a:lstStyle>
            <a:lvl1pPr marL="0" indent="0">
              <a:buNone/>
              <a:defRPr sz="7600"/>
            </a:lvl1pPr>
          </a:lstStyle>
          <a:p>
            <a:r>
              <a:rPr kumimoji="0" lang="en-US" smtClean="0"/>
              <a:t>Click icon to add picture</a:t>
            </a:r>
            <a:endParaRPr kumimoji="0" lang="en-US" dirty="0"/>
          </a:p>
        </p:txBody>
      </p:sp>
      <p:sp>
        <p:nvSpPr>
          <p:cNvPr id="10" name="Freeform 9"/>
          <p:cNvSpPr>
            <a:spLocks/>
          </p:cNvSpPr>
          <p:nvPr/>
        </p:nvSpPr>
        <p:spPr bwMode="auto">
          <a:xfrm flipV="1">
            <a:off x="-25404" y="11633200"/>
            <a:ext cx="24437982" cy="20828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217728" tIns="108864" rIns="217728" bIns="108864"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11685521" y="12439651"/>
            <a:ext cx="12701654" cy="12763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217728" tIns="108864" rIns="217728" bIns="108864"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circle/>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80702" y="1828803"/>
            <a:ext cx="5487114" cy="10423526"/>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9359" y="1828803"/>
            <a:ext cx="16054890" cy="1042352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transition>
    <p:circle/>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transition>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25404" y="-14288"/>
            <a:ext cx="24437982" cy="20828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217728" tIns="108864" rIns="217728" bIns="108864"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11685521" y="-14287"/>
            <a:ext cx="12701654" cy="12763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217728" tIns="108864" rIns="217728" bIns="108864"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1219359" y="1408176"/>
            <a:ext cx="21948458" cy="2286000"/>
          </a:xfrm>
          <a:prstGeom prst="rect">
            <a:avLst/>
          </a:prstGeom>
        </p:spPr>
        <p:txBody>
          <a:bodyPr vert="horz" lIns="0" tIns="108864"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1219359" y="3870960"/>
            <a:ext cx="21948458" cy="8778240"/>
          </a:xfrm>
          <a:prstGeom prst="rect">
            <a:avLst/>
          </a:prstGeom>
        </p:spPr>
        <p:txBody>
          <a:bodyPr vert="horz" lIns="217728" tIns="108864" rIns="217728" bIns="108864">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1219359" y="12712701"/>
            <a:ext cx="5690341" cy="730250"/>
          </a:xfrm>
          <a:prstGeom prst="rect">
            <a:avLst/>
          </a:prstGeom>
        </p:spPr>
        <p:txBody>
          <a:bodyPr vert="horz" lIns="0" tIns="0" rIns="0" bIns="0" anchor="b"/>
          <a:lstStyle>
            <a:lvl1pPr algn="l" eaLnBrk="1" latinLnBrk="0" hangingPunct="1">
              <a:defRPr kumimoji="0" sz="2900">
                <a:solidFill>
                  <a:schemeClr val="tx2">
                    <a:shade val="90000"/>
                  </a:schemeClr>
                </a:solidFill>
              </a:defRPr>
            </a:lvl1pPr>
          </a:lstStyle>
          <a:p>
            <a:pPr algn="r" eaLnBrk="1" latinLnBrk="0" hangingPunct="1"/>
            <a:fld id="{564CF2E0-CCC4-4E1E-9902-C3C36AB3FDA4}" type="datetimeFigureOut">
              <a:rPr lang="en-US" smtClean="0"/>
              <a:pPr algn="r" eaLnBrk="1" latinLnBrk="0" hangingPunct="1"/>
              <a:t>10/25/2024</a:t>
            </a:fld>
            <a:endParaRPr lang="en-US" sz="3300" dirty="0">
              <a:solidFill>
                <a:schemeClr val="tx2"/>
              </a:solidFill>
            </a:endParaRPr>
          </a:p>
        </p:txBody>
      </p:sp>
      <p:sp>
        <p:nvSpPr>
          <p:cNvPr id="22" name="Footer Placeholder 21"/>
          <p:cNvSpPr>
            <a:spLocks noGrp="1"/>
          </p:cNvSpPr>
          <p:nvPr>
            <p:ph type="ftr" sz="quarter" idx="3"/>
          </p:nvPr>
        </p:nvSpPr>
        <p:spPr>
          <a:xfrm>
            <a:off x="7112926" y="12712701"/>
            <a:ext cx="8941964" cy="730250"/>
          </a:xfrm>
          <a:prstGeom prst="rect">
            <a:avLst/>
          </a:prstGeom>
        </p:spPr>
        <p:txBody>
          <a:bodyPr vert="horz" lIns="0" tIns="0" rIns="0" bIns="0" anchor="b"/>
          <a:lstStyle>
            <a:lvl1pPr algn="l" eaLnBrk="1" latinLnBrk="0" hangingPunct="1">
              <a:defRPr kumimoji="0" sz="2900">
                <a:solidFill>
                  <a:schemeClr val="tx2">
                    <a:shade val="90000"/>
                  </a:schemeClr>
                </a:solidFill>
              </a:defRPr>
            </a:lvl1pPr>
          </a:lstStyle>
          <a:p>
            <a:endParaRPr kumimoji="0" lang="en-US" sz="3300" dirty="0">
              <a:solidFill>
                <a:schemeClr val="tx2"/>
              </a:solidFill>
            </a:endParaRPr>
          </a:p>
        </p:txBody>
      </p:sp>
      <p:sp>
        <p:nvSpPr>
          <p:cNvPr id="18" name="Slide Number Placeholder 17"/>
          <p:cNvSpPr>
            <a:spLocks noGrp="1"/>
          </p:cNvSpPr>
          <p:nvPr>
            <p:ph type="sldNum" sz="quarter" idx="4"/>
          </p:nvPr>
        </p:nvSpPr>
        <p:spPr>
          <a:xfrm>
            <a:off x="21135551" y="12712701"/>
            <a:ext cx="2032265" cy="730250"/>
          </a:xfrm>
          <a:prstGeom prst="rect">
            <a:avLst/>
          </a:prstGeom>
        </p:spPr>
        <p:txBody>
          <a:bodyPr vert="horz" lIns="0" tIns="0" rIns="0" bIns="0" anchor="b"/>
          <a:lstStyle>
            <a:lvl1pPr algn="r" eaLnBrk="1" latinLnBrk="0" hangingPunct="1">
              <a:defRPr kumimoji="0" sz="2900">
                <a:solidFill>
                  <a:schemeClr val="tx2">
                    <a:shade val="90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3300" dirty="0">
              <a:solidFill>
                <a:srgbClr val="FFFFFF"/>
              </a:solidFill>
              <a:latin typeface="+mj-lt"/>
              <a:ea typeface="+mj-ea"/>
              <a:cs typeface="+mj-cs"/>
            </a:endParaRPr>
          </a:p>
        </p:txBody>
      </p:sp>
      <p:grpSp>
        <p:nvGrpSpPr>
          <p:cNvPr id="2" name="Group 1"/>
          <p:cNvGrpSpPr/>
          <p:nvPr/>
        </p:nvGrpSpPr>
        <p:grpSpPr>
          <a:xfrm>
            <a:off x="-50719" y="404816"/>
            <a:ext cx="24484649" cy="129844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ransition>
    <p:circle/>
  </p:transition>
  <p:hf sldNum="0" hdr="0" ftr="0" dt="0"/>
  <p:txStyles>
    <p:titleStyle>
      <a:lvl1pPr algn="l" rtl="0" eaLnBrk="1" latinLnBrk="0" hangingPunct="1">
        <a:spcBef>
          <a:spcPct val="0"/>
        </a:spcBef>
        <a:buNone/>
        <a:defRPr kumimoji="0" sz="11900" b="0" kern="1200">
          <a:ln>
            <a:noFill/>
          </a:ln>
          <a:solidFill>
            <a:schemeClr val="tx2"/>
          </a:solidFill>
          <a:effectLst/>
          <a:latin typeface="+mj-lt"/>
          <a:ea typeface="+mj-ea"/>
          <a:cs typeface="+mj-cs"/>
        </a:defRPr>
      </a:lvl1pPr>
    </p:titleStyle>
    <p:bodyStyle>
      <a:lvl1pPr marL="653183" indent="-653183" algn="l" rtl="0" eaLnBrk="1" latinLnBrk="0" hangingPunct="1">
        <a:spcBef>
          <a:spcPct val="20000"/>
        </a:spcBef>
        <a:buClr>
          <a:schemeClr val="accent3"/>
        </a:buClr>
        <a:buSzPct val="95000"/>
        <a:buFont typeface="Wingdings 2"/>
        <a:buChar char=""/>
        <a:defRPr kumimoji="0" sz="6200" kern="1200">
          <a:solidFill>
            <a:schemeClr val="tx1"/>
          </a:solidFill>
          <a:latin typeface="+mn-lt"/>
          <a:ea typeface="+mn-ea"/>
          <a:cs typeface="+mn-cs"/>
        </a:defRPr>
      </a:lvl1pPr>
      <a:lvl2pPr marL="1524094" indent="-587865" algn="l" rtl="0" eaLnBrk="1" latinLnBrk="0" hangingPunct="1">
        <a:spcBef>
          <a:spcPct val="20000"/>
        </a:spcBef>
        <a:buClr>
          <a:schemeClr val="accent1"/>
        </a:buClr>
        <a:buSzPct val="85000"/>
        <a:buFont typeface="Wingdings 2"/>
        <a:buChar char=""/>
        <a:defRPr kumimoji="0" sz="5700" kern="1200">
          <a:solidFill>
            <a:schemeClr val="tx1"/>
          </a:solidFill>
          <a:latin typeface="+mn-lt"/>
          <a:ea typeface="+mn-ea"/>
          <a:cs typeface="+mn-cs"/>
        </a:defRPr>
      </a:lvl2pPr>
      <a:lvl3pPr marL="2177278" indent="-587865" algn="l" rtl="0" eaLnBrk="1" latinLnBrk="0" hangingPunct="1">
        <a:spcBef>
          <a:spcPct val="20000"/>
        </a:spcBef>
        <a:buClr>
          <a:schemeClr val="accent2"/>
        </a:buClr>
        <a:buSzPct val="70000"/>
        <a:buFont typeface="Wingdings 2"/>
        <a:buChar char=""/>
        <a:defRPr kumimoji="0" sz="5000" kern="1200">
          <a:solidFill>
            <a:schemeClr val="tx1"/>
          </a:solidFill>
          <a:latin typeface="+mn-lt"/>
          <a:ea typeface="+mn-ea"/>
          <a:cs typeface="+mn-cs"/>
        </a:defRPr>
      </a:lvl3pPr>
      <a:lvl4pPr marL="2830461" indent="-500774" algn="l" rtl="0" eaLnBrk="1" latinLnBrk="0" hangingPunct="1">
        <a:spcBef>
          <a:spcPct val="20000"/>
        </a:spcBef>
        <a:buClr>
          <a:schemeClr val="accent3"/>
        </a:buClr>
        <a:buSzPct val="65000"/>
        <a:buFont typeface="Wingdings 2"/>
        <a:buChar char=""/>
        <a:defRPr kumimoji="0" sz="4800" kern="1200">
          <a:solidFill>
            <a:schemeClr val="tx1"/>
          </a:solidFill>
          <a:latin typeface="+mn-lt"/>
          <a:ea typeface="+mn-ea"/>
          <a:cs typeface="+mn-cs"/>
        </a:defRPr>
      </a:lvl4pPr>
      <a:lvl5pPr marL="3483645" indent="-500774" algn="l" rtl="0" eaLnBrk="1" latinLnBrk="0" hangingPunct="1">
        <a:spcBef>
          <a:spcPct val="20000"/>
        </a:spcBef>
        <a:buClr>
          <a:schemeClr val="accent4"/>
        </a:buClr>
        <a:buSzPct val="65000"/>
        <a:buFont typeface="Wingdings 2"/>
        <a:buChar char=""/>
        <a:defRPr kumimoji="0" sz="4800" kern="1200">
          <a:solidFill>
            <a:schemeClr val="tx1"/>
          </a:solidFill>
          <a:latin typeface="+mn-lt"/>
          <a:ea typeface="+mn-ea"/>
          <a:cs typeface="+mn-cs"/>
        </a:defRPr>
      </a:lvl5pPr>
      <a:lvl6pPr marL="4136828" indent="-500774" algn="l" rtl="0" eaLnBrk="1" latinLnBrk="0" hangingPunct="1">
        <a:spcBef>
          <a:spcPct val="20000"/>
        </a:spcBef>
        <a:buClr>
          <a:schemeClr val="accent5"/>
        </a:buClr>
        <a:buSzPct val="80000"/>
        <a:buFont typeface="Wingdings 2"/>
        <a:buChar char=""/>
        <a:defRPr kumimoji="0" sz="4300" kern="1200">
          <a:solidFill>
            <a:schemeClr val="tx1"/>
          </a:solidFill>
          <a:latin typeface="+mn-lt"/>
          <a:ea typeface="+mn-ea"/>
          <a:cs typeface="+mn-cs"/>
        </a:defRPr>
      </a:lvl6pPr>
      <a:lvl7pPr marL="4572283" indent="-435456" algn="l" rtl="0" eaLnBrk="1" latinLnBrk="0" hangingPunct="1">
        <a:spcBef>
          <a:spcPct val="20000"/>
        </a:spcBef>
        <a:buClr>
          <a:schemeClr val="accent6"/>
        </a:buClr>
        <a:buSzPct val="80000"/>
        <a:buFont typeface="Wingdings 2"/>
        <a:buChar char=""/>
        <a:defRPr kumimoji="0" sz="3800" kern="1200" baseline="0">
          <a:solidFill>
            <a:schemeClr val="tx1"/>
          </a:solidFill>
          <a:latin typeface="+mn-lt"/>
          <a:ea typeface="+mn-ea"/>
          <a:cs typeface="+mn-cs"/>
        </a:defRPr>
      </a:lvl7pPr>
      <a:lvl8pPr marL="5225467" indent="-435456" algn="l" rtl="0" eaLnBrk="1" latinLnBrk="0" hangingPunct="1">
        <a:spcBef>
          <a:spcPct val="20000"/>
        </a:spcBef>
        <a:buClr>
          <a:schemeClr val="tx2"/>
        </a:buClr>
        <a:buChar char="•"/>
        <a:defRPr kumimoji="0" sz="3800" kern="1200">
          <a:solidFill>
            <a:schemeClr val="tx1"/>
          </a:solidFill>
          <a:latin typeface="+mn-lt"/>
          <a:ea typeface="+mn-ea"/>
          <a:cs typeface="+mn-cs"/>
        </a:defRPr>
      </a:lvl8pPr>
      <a:lvl9pPr marL="5878650" indent="-435456" algn="l" rtl="0" eaLnBrk="1" latinLnBrk="0" hangingPunct="1">
        <a:spcBef>
          <a:spcPct val="20000"/>
        </a:spcBef>
        <a:buClr>
          <a:schemeClr val="tx2"/>
        </a:buClr>
        <a:buFontTx/>
        <a:buChar char="•"/>
        <a:defRPr kumimoji="0" sz="33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088639" algn="l" rtl="0" eaLnBrk="1" latinLnBrk="0" hangingPunct="1">
        <a:defRPr kumimoji="0" kern="1200">
          <a:solidFill>
            <a:schemeClr val="tx1"/>
          </a:solidFill>
          <a:latin typeface="+mn-lt"/>
          <a:ea typeface="+mn-ea"/>
          <a:cs typeface="+mn-cs"/>
        </a:defRPr>
      </a:lvl2pPr>
      <a:lvl3pPr marL="2177278" algn="l" rtl="0" eaLnBrk="1" latinLnBrk="0" hangingPunct="1">
        <a:defRPr kumimoji="0" kern="1200">
          <a:solidFill>
            <a:schemeClr val="tx1"/>
          </a:solidFill>
          <a:latin typeface="+mn-lt"/>
          <a:ea typeface="+mn-ea"/>
          <a:cs typeface="+mn-cs"/>
        </a:defRPr>
      </a:lvl3pPr>
      <a:lvl4pPr marL="3265917" algn="l" rtl="0" eaLnBrk="1" latinLnBrk="0" hangingPunct="1">
        <a:defRPr kumimoji="0" kern="1200">
          <a:solidFill>
            <a:schemeClr val="tx1"/>
          </a:solidFill>
          <a:latin typeface="+mn-lt"/>
          <a:ea typeface="+mn-ea"/>
          <a:cs typeface="+mn-cs"/>
        </a:defRPr>
      </a:lvl4pPr>
      <a:lvl5pPr marL="4354556" algn="l" rtl="0" eaLnBrk="1" latinLnBrk="0" hangingPunct="1">
        <a:defRPr kumimoji="0" kern="1200">
          <a:solidFill>
            <a:schemeClr val="tx1"/>
          </a:solidFill>
          <a:latin typeface="+mn-lt"/>
          <a:ea typeface="+mn-ea"/>
          <a:cs typeface="+mn-cs"/>
        </a:defRPr>
      </a:lvl5pPr>
      <a:lvl6pPr marL="5443195" algn="l" rtl="0" eaLnBrk="1" latinLnBrk="0" hangingPunct="1">
        <a:defRPr kumimoji="0" kern="1200">
          <a:solidFill>
            <a:schemeClr val="tx1"/>
          </a:solidFill>
          <a:latin typeface="+mn-lt"/>
          <a:ea typeface="+mn-ea"/>
          <a:cs typeface="+mn-cs"/>
        </a:defRPr>
      </a:lvl6pPr>
      <a:lvl7pPr marL="6531834" algn="l" rtl="0" eaLnBrk="1" latinLnBrk="0" hangingPunct="1">
        <a:defRPr kumimoji="0" kern="1200">
          <a:solidFill>
            <a:schemeClr val="tx1"/>
          </a:solidFill>
          <a:latin typeface="+mn-lt"/>
          <a:ea typeface="+mn-ea"/>
          <a:cs typeface="+mn-cs"/>
        </a:defRPr>
      </a:lvl7pPr>
      <a:lvl8pPr marL="7620472" algn="l" rtl="0" eaLnBrk="1" latinLnBrk="0" hangingPunct="1">
        <a:defRPr kumimoji="0" kern="1200">
          <a:solidFill>
            <a:schemeClr val="tx1"/>
          </a:solidFill>
          <a:latin typeface="+mn-lt"/>
          <a:ea typeface="+mn-ea"/>
          <a:cs typeface="+mn-cs"/>
        </a:defRPr>
      </a:lvl8pPr>
      <a:lvl9pPr marL="8709111"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3881"/>
            <a:ext cx="24761500" cy="13926603"/>
          </a:xfrm>
          <a:prstGeom prst="rect">
            <a:avLst/>
          </a:prstGeom>
        </p:spPr>
      </p:pic>
      <p:sp>
        <p:nvSpPr>
          <p:cNvPr id="47105" name="Rectangle 1"/>
          <p:cNvSpPr>
            <a:spLocks noChangeArrowheads="1"/>
          </p:cNvSpPr>
          <p:nvPr/>
        </p:nvSpPr>
        <p:spPr bwMode="auto">
          <a:xfrm>
            <a:off x="0" y="0"/>
            <a:ext cx="24387048" cy="136652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1"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0" y="232713"/>
            <a:ext cx="24387176" cy="3785652"/>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p:txBody>
      </p:sp>
      <p:pic>
        <p:nvPicPr>
          <p:cNvPr id="10" name="Content Placeholder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24761500" cy="13970484"/>
          </a:xfrm>
          <a:prstGeom prst="rect">
            <a:avLst/>
          </a:prstGeom>
        </p:spPr>
      </p:pic>
      <p:sp>
        <p:nvSpPr>
          <p:cNvPr id="6" name="Rectangle 5"/>
          <p:cNvSpPr/>
          <p:nvPr/>
        </p:nvSpPr>
        <p:spPr>
          <a:xfrm>
            <a:off x="0" y="8519993"/>
            <a:ext cx="24761500" cy="1862048"/>
          </a:xfrm>
          <a:prstGeom prst="rect">
            <a:avLst/>
          </a:prstGeom>
        </p:spPr>
        <p:txBody>
          <a:bodyPr wrap="square">
            <a:spAutoFit/>
          </a:bodyPr>
          <a:lstStyle/>
          <a:p>
            <a:pPr algn="ctr"/>
            <a:r>
              <a:rPr lang="en-US" sz="11500" b="1" dirty="0" smtClean="0">
                <a:ln w="11430"/>
                <a:solidFill>
                  <a:srgbClr val="7030A0"/>
                </a:solidFill>
                <a:effectLst>
                  <a:outerShdw blurRad="80000" dist="40000" dir="5040000" algn="tl">
                    <a:srgbClr val="000000">
                      <a:alpha val="30000"/>
                    </a:srgbClr>
                  </a:outerShdw>
                </a:effectLst>
                <a:latin typeface="Arial Black" pitchFamily="34" charset="0"/>
                <a:ea typeface="Times New Roman" pitchFamily="18" charset="0"/>
                <a:cs typeface="Mangal" pitchFamily="18" charset="0"/>
              </a:rPr>
              <a:t>Welcome NAAC Peer Team</a:t>
            </a:r>
            <a:endParaRPr lang="en-US" sz="11500" b="1" dirty="0">
              <a:ln w="11430"/>
              <a:solidFill>
                <a:srgbClr val="7030A0"/>
              </a:solidFill>
              <a:effectLst>
                <a:outerShdw blurRad="80000" dist="40000" dir="5040000" algn="tl">
                  <a:srgbClr val="000000">
                    <a:alpha val="30000"/>
                  </a:srgbClr>
                </a:outerShdw>
              </a:effectLst>
            </a:endParaRPr>
          </a:p>
        </p:txBody>
      </p:sp>
      <p:sp>
        <p:nvSpPr>
          <p:cNvPr id="8" name="Rectangle 7"/>
          <p:cNvSpPr/>
          <p:nvPr/>
        </p:nvSpPr>
        <p:spPr>
          <a:xfrm>
            <a:off x="5007429" y="12151756"/>
            <a:ext cx="14169381" cy="923330"/>
          </a:xfrm>
          <a:prstGeom prst="rect">
            <a:avLst/>
          </a:prstGeom>
        </p:spPr>
        <p:txBody>
          <a:bodyPr wrap="square">
            <a:spAutoFit/>
          </a:bodyPr>
          <a:lstStyle/>
          <a:p>
            <a:pPr lvl="0" algn="ctr" eaLnBrk="0" fontAlgn="base" hangingPunct="0">
              <a:spcBef>
                <a:spcPct val="0"/>
              </a:spcBef>
              <a:spcAft>
                <a:spcPct val="0"/>
              </a:spcAft>
            </a:pPr>
            <a:r>
              <a:rPr lang="en-US" sz="5400" b="1" dirty="0" smtClean="0">
                <a:solidFill>
                  <a:srgbClr val="7030A0"/>
                </a:solidFill>
                <a:latin typeface="Arial Black" pitchFamily="34" charset="0"/>
                <a:ea typeface="Times New Roman" pitchFamily="18" charset="0"/>
                <a:cs typeface="Mangal" pitchFamily="18" charset="0"/>
              </a:rPr>
              <a:t>Date- 28 Oct. 2024 &amp; 29 Oct. 2024</a:t>
            </a:r>
          </a:p>
        </p:txBody>
      </p:sp>
    </p:spTree>
  </p:cSld>
  <p:clrMapOvr>
    <a:masterClrMapping/>
  </p:clrMapOvr>
  <p:transition>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3881"/>
            <a:ext cx="24761500" cy="13926603"/>
          </a:xfrm>
          <a:prstGeom prst="rect">
            <a:avLst/>
          </a:prstGeom>
        </p:spPr>
      </p:pic>
      <p:sp>
        <p:nvSpPr>
          <p:cNvPr id="47105" name="Rectangle 1"/>
          <p:cNvSpPr>
            <a:spLocks noChangeArrowheads="1"/>
          </p:cNvSpPr>
          <p:nvPr/>
        </p:nvSpPr>
        <p:spPr bwMode="auto">
          <a:xfrm>
            <a:off x="0" y="0"/>
            <a:ext cx="24387048" cy="136652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lvl="0" algn="ctr" eaLnBrk="0" fontAlgn="base" hangingPunct="0">
              <a:spcBef>
                <a:spcPct val="0"/>
              </a:spcBef>
              <a:spcAft>
                <a:spcPct val="0"/>
              </a:spcAft>
            </a:pPr>
            <a:endParaRPr lang="en-US" sz="5400" b="1" dirty="0" smtClean="0">
              <a:solidFill>
                <a:srgbClr val="7030A0"/>
              </a:solidFill>
              <a:latin typeface="Arial Black"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1"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0" y="232713"/>
            <a:ext cx="24387176" cy="3785652"/>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000" b="1" cap="none" spc="0"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endParaRPr>
          </a:p>
        </p:txBody>
      </p:sp>
      <p:pic>
        <p:nvPicPr>
          <p:cNvPr id="11" name="Content Placeholder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187543" y="43882"/>
            <a:ext cx="4898571" cy="3983832"/>
          </a:xfrm>
          <a:prstGeom prst="rect">
            <a:avLst/>
          </a:prstGeom>
        </p:spPr>
      </p:pic>
      <p:sp>
        <p:nvSpPr>
          <p:cNvPr id="12" name="Rectangle 11"/>
          <p:cNvSpPr/>
          <p:nvPr/>
        </p:nvSpPr>
        <p:spPr>
          <a:xfrm>
            <a:off x="0" y="4195733"/>
            <a:ext cx="24761500" cy="2339102"/>
          </a:xfrm>
          <a:prstGeom prst="rect">
            <a:avLst/>
          </a:prstGeom>
        </p:spPr>
        <p:txBody>
          <a:bodyPr wrap="square">
            <a:spAutoFit/>
          </a:bodyPr>
          <a:lstStyle/>
          <a:p>
            <a:pPr lvl="0" algn="ctr" fontAlgn="base">
              <a:spcBef>
                <a:spcPct val="0"/>
              </a:spcBef>
              <a:spcAft>
                <a:spcPct val="0"/>
              </a:spcAft>
            </a:pPr>
            <a:r>
              <a:rPr lang="en-US" sz="4400" b="1"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rPr>
              <a:t>Pathri Taluka Shikshan Prasarak </a:t>
            </a:r>
            <a:r>
              <a:rPr lang="en-US" sz="4400" b="1" dirty="0" err="1"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rPr>
              <a:t>Mandal’s</a:t>
            </a:r>
            <a:r>
              <a:rPr lang="en-US" sz="4400" b="1"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rPr>
              <a:t> </a:t>
            </a:r>
          </a:p>
          <a:p>
            <a:pPr lvl="0" algn="ctr" fontAlgn="base">
              <a:spcBef>
                <a:spcPct val="0"/>
              </a:spcBef>
              <a:spcAft>
                <a:spcPct val="0"/>
              </a:spcAft>
            </a:pPr>
            <a:r>
              <a:rPr lang="en-US" sz="4800" b="1"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rPr>
              <a:t>Katruwar  Arts, Ratanlal Kabara Science &amp; B. R. Mantri Commerce College, Manwath TQ- Manwath Dist- Parbhani</a:t>
            </a:r>
            <a:r>
              <a:rPr lang="en-US" sz="5400" b="1" dirty="0" smtClean="0">
                <a:ln>
                  <a:prstDash val="solid"/>
                </a:ln>
                <a:solidFill>
                  <a:srgbClr val="B01092"/>
                </a:solidFill>
                <a:effectLst>
                  <a:outerShdw blurRad="88000" dist="50800" dir="5040000" algn="tl">
                    <a:schemeClr val="accent4">
                      <a:tint val="80000"/>
                      <a:satMod val="250000"/>
                      <a:alpha val="45000"/>
                    </a:schemeClr>
                  </a:outerShdw>
                </a:effectLst>
                <a:latin typeface="Arial Black" pitchFamily="34" charset="0"/>
                <a:ea typeface="Times New Roman" pitchFamily="18" charset="0"/>
                <a:cs typeface="Mangal" pitchFamily="18" charset="0"/>
              </a:rPr>
              <a:t>.</a:t>
            </a:r>
            <a:endPar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13" name="Rectangle 12"/>
          <p:cNvSpPr/>
          <p:nvPr/>
        </p:nvSpPr>
        <p:spPr>
          <a:xfrm>
            <a:off x="5791200" y="7315199"/>
            <a:ext cx="12192000" cy="3785652"/>
          </a:xfrm>
          <a:prstGeom prst="rect">
            <a:avLst/>
          </a:prstGeom>
        </p:spPr>
        <p:txBody>
          <a:bodyPr wrap="square">
            <a:spAutoFit/>
          </a:bodyPr>
          <a:lstStyle/>
          <a:p>
            <a:pPr algn="ctr"/>
            <a:r>
              <a:rPr lang="en-US" sz="8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itchFamily="34" charset="0"/>
                <a:ea typeface="Times New Roman" pitchFamily="18" charset="0"/>
                <a:cs typeface="Mangal" pitchFamily="18" charset="0"/>
              </a:rPr>
              <a:t>Profile</a:t>
            </a:r>
            <a:r>
              <a:rPr lang="en-US" sz="8000" b="1" dirty="0" smtClean="0">
                <a:solidFill>
                  <a:srgbClr val="C00000"/>
                </a:solidFill>
              </a:rPr>
              <a:t> </a:t>
            </a:r>
          </a:p>
          <a:p>
            <a:pPr algn="ctr"/>
            <a:r>
              <a:rPr lang="en-US" sz="8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itchFamily="34" charset="0"/>
                <a:ea typeface="Times New Roman" pitchFamily="18" charset="0"/>
                <a:cs typeface="Mangal" pitchFamily="18" charset="0"/>
              </a:rPr>
              <a:t>DEPARTMENT OF LIBRARY</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4916" y="43542"/>
            <a:ext cx="25222091" cy="14185653"/>
          </a:xfrm>
          <a:prstGeom prst="rect">
            <a:avLst/>
          </a:prstGeom>
        </p:spPr>
      </p:pic>
      <p:sp>
        <p:nvSpPr>
          <p:cNvPr id="3" name="Shape 0"/>
          <p:cNvSpPr/>
          <p:nvPr/>
        </p:nvSpPr>
        <p:spPr>
          <a:xfrm>
            <a:off x="23370921" y="10515600"/>
            <a:ext cx="1016127" cy="3200400"/>
          </a:xfrm>
          <a:prstGeom prst="rect">
            <a:avLst/>
          </a:prstGeom>
          <a:noFill/>
          <a:ln/>
        </p:spPr>
      </p:sp>
      <p:sp>
        <p:nvSpPr>
          <p:cNvPr id="6" name="Text 2"/>
          <p:cNvSpPr/>
          <p:nvPr/>
        </p:nvSpPr>
        <p:spPr>
          <a:xfrm>
            <a:off x="4695354" y="12300857"/>
            <a:ext cx="14399366" cy="1415143"/>
          </a:xfrm>
          <a:prstGeom prst="rect">
            <a:avLst/>
          </a:prstGeom>
          <a:noFill/>
          <a:ln/>
        </p:spPr>
        <p:txBody>
          <a:bodyPr wrap="square" lIns="0" tIns="0" rIns="0" bIns="0" rtlCol="0" anchor="t"/>
          <a:lstStyle/>
          <a:p>
            <a:pPr algn="ctr">
              <a:spcAft>
                <a:spcPts val="4000"/>
              </a:spcAft>
            </a:pPr>
            <a:r>
              <a:rPr lang="en-US" sz="3200" dirty="0" smtClean="0">
                <a:solidFill>
                  <a:srgbClr val="0E0E0E">
                    <a:alpha val="100000"/>
                  </a:srgbClr>
                </a:solidFill>
                <a:latin typeface="Poppins Regular" pitchFamily="34" charset="0"/>
                <a:ea typeface="Poppins Regular" pitchFamily="34" charset="-122"/>
                <a:cs typeface="Poppins Regular" pitchFamily="34" charset="-120"/>
              </a:rPr>
              <a:t>.</a:t>
            </a:r>
            <a:endParaRPr lang="en-US" sz="3200" dirty="0"/>
          </a:p>
        </p:txBody>
      </p:sp>
      <p:pic>
        <p:nvPicPr>
          <p:cNvPr id="7" name="Image 2" descr="preencoded.png"/>
          <p:cNvPicPr>
            <a:picLocks noChangeAspect="1"/>
          </p:cNvPicPr>
          <p:nvPr/>
        </p:nvPicPr>
        <p:blipFill>
          <a:blip r:embed="rId4"/>
          <a:stretch>
            <a:fillRect/>
          </a:stretch>
        </p:blipFill>
        <p:spPr>
          <a:xfrm>
            <a:off x="7839179" y="1190843"/>
            <a:ext cx="9136975" cy="6543454"/>
          </a:xfrm>
          <a:prstGeom prst="rect">
            <a:avLst/>
          </a:prstGeom>
        </p:spPr>
      </p:pic>
      <p:sp>
        <p:nvSpPr>
          <p:cNvPr id="8" name="Text 1"/>
          <p:cNvSpPr/>
          <p:nvPr/>
        </p:nvSpPr>
        <p:spPr>
          <a:xfrm>
            <a:off x="7578614" y="7734300"/>
            <a:ext cx="8632846" cy="2738967"/>
          </a:xfrm>
          <a:prstGeom prst="rect">
            <a:avLst/>
          </a:prstGeom>
          <a:noFill/>
          <a:ln/>
        </p:spPr>
        <p:txBody>
          <a:bodyPr wrap="square" lIns="0" tIns="0" rIns="0" bIns="0" rtlCol="0" anchor="t"/>
          <a:lstStyle/>
          <a:p>
            <a:pPr algn="ctr"/>
            <a:endParaRPr lang="en-US" sz="12800" dirty="0"/>
          </a:p>
        </p:txBody>
      </p:sp>
      <p:graphicFrame>
        <p:nvGraphicFramePr>
          <p:cNvPr id="11" name="Table 10"/>
          <p:cNvGraphicFramePr>
            <a:graphicFrameLocks noGrp="1"/>
          </p:cNvGraphicFramePr>
          <p:nvPr/>
        </p:nvGraphicFramePr>
        <p:xfrm>
          <a:off x="5551714" y="2656114"/>
          <a:ext cx="12523636" cy="4774918"/>
        </p:xfrm>
        <a:graphic>
          <a:graphicData uri="http://schemas.openxmlformats.org/drawingml/2006/table">
            <a:tbl>
              <a:tblPr>
                <a:tableStyleId>{775DCB02-9BB8-47FD-8907-85C794F793BA}</a:tableStyleId>
              </a:tblPr>
              <a:tblGrid>
                <a:gridCol w="7275014"/>
                <a:gridCol w="5248622"/>
              </a:tblGrid>
              <a:tr h="683864">
                <a:tc gridSpan="2">
                  <a:txBody>
                    <a:bodyPr/>
                    <a:lstStyle/>
                    <a:p>
                      <a:pPr marL="0" marR="0" algn="ctr">
                        <a:lnSpc>
                          <a:spcPct val="115000"/>
                        </a:lnSpc>
                        <a:spcBef>
                          <a:spcPts val="0"/>
                        </a:spcBef>
                        <a:spcAft>
                          <a:spcPts val="0"/>
                        </a:spcAft>
                      </a:pPr>
                      <a:r>
                        <a:rPr lang="en-US" sz="4000" dirty="0">
                          <a:solidFill>
                            <a:srgbClr val="7030A0"/>
                          </a:solidFill>
                        </a:rPr>
                        <a:t>Library at a Glance</a:t>
                      </a:r>
                      <a:endParaRPr lang="en-US" sz="2400" dirty="0">
                        <a:solidFill>
                          <a:srgbClr val="7030A0"/>
                        </a:solidFill>
                        <a:latin typeface="Calibri"/>
                        <a:ea typeface="Times New Roman"/>
                        <a:cs typeface="Mangal"/>
                      </a:endParaRPr>
                    </a:p>
                  </a:txBody>
                  <a:tcPr marL="68580" marR="68580" marT="0" marB="0" anchor="ctr"/>
                </a:tc>
                <a:tc hMerge="1">
                  <a:txBody>
                    <a:bodyPr/>
                    <a:lstStyle/>
                    <a:p>
                      <a:endParaRPr lang="en-US"/>
                    </a:p>
                  </a:txBody>
                  <a:tcPr/>
                </a:tc>
              </a:tr>
              <a:tr h="662598">
                <a:tc>
                  <a:txBody>
                    <a:bodyPr/>
                    <a:lstStyle/>
                    <a:p>
                      <a:pPr marL="0" marR="0" algn="ctr">
                        <a:lnSpc>
                          <a:spcPct val="115000"/>
                        </a:lnSpc>
                        <a:spcBef>
                          <a:spcPts val="0"/>
                        </a:spcBef>
                        <a:spcAft>
                          <a:spcPts val="0"/>
                        </a:spcAft>
                      </a:pPr>
                      <a:r>
                        <a:rPr lang="en-US" sz="3200" dirty="0">
                          <a:solidFill>
                            <a:srgbClr val="7030A0"/>
                          </a:solidFill>
                        </a:rPr>
                        <a:t>Total </a:t>
                      </a:r>
                      <a:r>
                        <a:rPr lang="en-US" sz="3200" dirty="0" smtClean="0">
                          <a:solidFill>
                            <a:srgbClr val="7030A0"/>
                          </a:solidFill>
                        </a:rPr>
                        <a:t>No .</a:t>
                      </a:r>
                      <a:r>
                        <a:rPr lang="en-US" sz="3200" dirty="0">
                          <a:solidFill>
                            <a:srgbClr val="7030A0"/>
                          </a:solidFill>
                        </a:rPr>
                        <a:t>of Books</a:t>
                      </a:r>
                      <a:endParaRPr lang="en-US" sz="2400" dirty="0">
                        <a:solidFill>
                          <a:srgbClr val="7030A0"/>
                        </a:solidFill>
                        <a:latin typeface="Calibri"/>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4000" kern="1200" dirty="0" smtClean="0">
                          <a:solidFill>
                            <a:srgbClr val="7030A0"/>
                          </a:solidFill>
                          <a:latin typeface="Calibri" pitchFamily="34" charset="0"/>
                          <a:ea typeface="Times New Roman" pitchFamily="18" charset="0"/>
                          <a:cs typeface="Mangal" pitchFamily="18" charset="0"/>
                        </a:rPr>
                        <a:t>47141</a:t>
                      </a:r>
                      <a:endParaRPr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r h="662598">
                <a:tc>
                  <a:txBody>
                    <a:bodyPr/>
                    <a:lstStyle/>
                    <a:p>
                      <a:pPr marL="0" marR="0" algn="ctr">
                        <a:lnSpc>
                          <a:spcPct val="115000"/>
                        </a:lnSpc>
                        <a:spcBef>
                          <a:spcPts val="0"/>
                        </a:spcBef>
                        <a:spcAft>
                          <a:spcPts val="0"/>
                        </a:spcAft>
                      </a:pPr>
                      <a:r>
                        <a:rPr lang="en-US" sz="3200" dirty="0">
                          <a:solidFill>
                            <a:srgbClr val="7030A0"/>
                          </a:solidFill>
                        </a:rPr>
                        <a:t>No. of Periodicals</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kumimoji="0" lang="en-US" sz="4000" kern="1200" dirty="0" smtClean="0">
                          <a:solidFill>
                            <a:srgbClr val="7030A0"/>
                          </a:solidFill>
                          <a:latin typeface="Calibri" pitchFamily="34" charset="0"/>
                          <a:ea typeface="Times New Roman" pitchFamily="18" charset="0"/>
                          <a:cs typeface="Mangal" pitchFamily="18" charset="0"/>
                        </a:rPr>
                        <a:t>35</a:t>
                      </a:r>
                      <a:endParaRPr kumimoji="0"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r h="2671798">
                <a:tc>
                  <a:txBody>
                    <a:bodyPr/>
                    <a:lstStyle/>
                    <a:p>
                      <a:pPr marL="0" marR="0" algn="ctr">
                        <a:lnSpc>
                          <a:spcPct val="115000"/>
                        </a:lnSpc>
                        <a:spcBef>
                          <a:spcPts val="0"/>
                        </a:spcBef>
                        <a:spcAft>
                          <a:spcPts val="0"/>
                        </a:spcAft>
                      </a:pPr>
                      <a:r>
                        <a:rPr lang="en-US" sz="3200" dirty="0">
                          <a:solidFill>
                            <a:srgbClr val="7030A0"/>
                          </a:solidFill>
                        </a:rPr>
                        <a:t>Total No. of Dailies</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4000" kern="1200" dirty="0" smtClean="0">
                          <a:solidFill>
                            <a:srgbClr val="7030A0"/>
                          </a:solidFill>
                          <a:latin typeface="Calibri" pitchFamily="34" charset="0"/>
                          <a:ea typeface="Times New Roman" pitchFamily="18" charset="0"/>
                          <a:cs typeface="Mangal" pitchFamily="18" charset="0"/>
                        </a:rPr>
                        <a:t>9(15)</a:t>
                      </a:r>
                      <a:endParaRPr kumimoji="0"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bl>
          </a:graphicData>
        </a:graphic>
      </p:graphicFrame>
      <p:graphicFrame>
        <p:nvGraphicFramePr>
          <p:cNvPr id="12" name="Table 11"/>
          <p:cNvGraphicFramePr>
            <a:graphicFrameLocks noGrp="1"/>
          </p:cNvGraphicFramePr>
          <p:nvPr/>
        </p:nvGraphicFramePr>
        <p:xfrm>
          <a:off x="5551714" y="6357258"/>
          <a:ext cx="12523636" cy="5638800"/>
        </p:xfrm>
        <a:graphic>
          <a:graphicData uri="http://schemas.openxmlformats.org/drawingml/2006/table">
            <a:tbl>
              <a:tblPr>
                <a:tableStyleId>{08FB837D-C827-4EFA-A057-4D05807E0F7C}</a:tableStyleId>
              </a:tblPr>
              <a:tblGrid>
                <a:gridCol w="7275014"/>
                <a:gridCol w="5248622"/>
              </a:tblGrid>
              <a:tr h="1318505">
                <a:tc gridSpan="2">
                  <a:txBody>
                    <a:bodyPr/>
                    <a:lstStyle/>
                    <a:p>
                      <a:pPr marL="0" marR="0" algn="ctr">
                        <a:lnSpc>
                          <a:spcPct val="115000"/>
                        </a:lnSpc>
                        <a:spcBef>
                          <a:spcPts val="0"/>
                        </a:spcBef>
                        <a:spcAft>
                          <a:spcPts val="0"/>
                        </a:spcAft>
                      </a:pPr>
                      <a:r>
                        <a:rPr lang="en-US" sz="4000" dirty="0">
                          <a:solidFill>
                            <a:srgbClr val="7030A0"/>
                          </a:solidFill>
                        </a:rPr>
                        <a:t>Books</a:t>
                      </a:r>
                      <a:endParaRPr lang="en-US" sz="2400" dirty="0">
                        <a:solidFill>
                          <a:srgbClr val="7030A0"/>
                        </a:solidFill>
                        <a:latin typeface="Calibri"/>
                        <a:ea typeface="Times New Roman"/>
                        <a:cs typeface="Mangal"/>
                      </a:endParaRPr>
                    </a:p>
                  </a:txBody>
                  <a:tcPr marL="68580" marR="68580" marT="0" marB="0"/>
                </a:tc>
                <a:tc hMerge="1">
                  <a:txBody>
                    <a:bodyPr/>
                    <a:lstStyle/>
                    <a:p>
                      <a:endParaRPr lang="en-US"/>
                    </a:p>
                  </a:txBody>
                  <a:tcPr/>
                </a:tc>
              </a:tr>
              <a:tr h="1043392">
                <a:tc>
                  <a:txBody>
                    <a:bodyPr/>
                    <a:lstStyle/>
                    <a:p>
                      <a:pPr marL="0" marR="0" algn="ctr">
                        <a:lnSpc>
                          <a:spcPct val="115000"/>
                        </a:lnSpc>
                        <a:spcBef>
                          <a:spcPts val="0"/>
                        </a:spcBef>
                        <a:spcAft>
                          <a:spcPts val="0"/>
                        </a:spcAft>
                      </a:pPr>
                      <a:r>
                        <a:rPr lang="en-US" sz="3200" dirty="0" err="1">
                          <a:solidFill>
                            <a:srgbClr val="7030A0"/>
                          </a:solidFill>
                        </a:rPr>
                        <a:t>Sr</a:t>
                      </a:r>
                      <a:r>
                        <a:rPr lang="en-US" sz="3200" dirty="0">
                          <a:solidFill>
                            <a:srgbClr val="7030A0"/>
                          </a:solidFill>
                        </a:rPr>
                        <a:t> .College</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kumimoji="0" lang="en-US" sz="4000" kern="1200" dirty="0" smtClean="0">
                          <a:solidFill>
                            <a:srgbClr val="7030A0"/>
                          </a:solidFill>
                          <a:latin typeface="Calibri" pitchFamily="34" charset="0"/>
                          <a:ea typeface="Times New Roman" pitchFamily="18" charset="0"/>
                          <a:cs typeface="Mangal" pitchFamily="18" charset="0"/>
                        </a:rPr>
                        <a:t>36285</a:t>
                      </a:r>
                      <a:endParaRPr kumimoji="0"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r h="1171778">
                <a:tc>
                  <a:txBody>
                    <a:bodyPr/>
                    <a:lstStyle/>
                    <a:p>
                      <a:pPr marL="0" marR="0" algn="ctr">
                        <a:lnSpc>
                          <a:spcPct val="115000"/>
                        </a:lnSpc>
                        <a:spcBef>
                          <a:spcPts val="0"/>
                        </a:spcBef>
                        <a:spcAft>
                          <a:spcPts val="0"/>
                        </a:spcAft>
                      </a:pPr>
                      <a:r>
                        <a:rPr lang="en-US" sz="3200" dirty="0">
                          <a:solidFill>
                            <a:srgbClr val="7030A0"/>
                          </a:solidFill>
                        </a:rPr>
                        <a:t> Jr. College</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kumimoji="0" lang="en-US" sz="4000" kern="1200" dirty="0" smtClean="0">
                          <a:solidFill>
                            <a:srgbClr val="7030A0"/>
                          </a:solidFill>
                          <a:latin typeface="Calibri" pitchFamily="34" charset="0"/>
                          <a:ea typeface="Times New Roman" pitchFamily="18" charset="0"/>
                          <a:cs typeface="Mangal" pitchFamily="18" charset="0"/>
                        </a:rPr>
                        <a:t>9650</a:t>
                      </a:r>
                      <a:endParaRPr kumimoji="0"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r h="1171778">
                <a:tc>
                  <a:txBody>
                    <a:bodyPr/>
                    <a:lstStyle/>
                    <a:p>
                      <a:pPr marL="0" marR="0" algn="ctr">
                        <a:lnSpc>
                          <a:spcPct val="115000"/>
                        </a:lnSpc>
                        <a:spcBef>
                          <a:spcPts val="0"/>
                        </a:spcBef>
                        <a:spcAft>
                          <a:spcPts val="0"/>
                        </a:spcAft>
                      </a:pPr>
                      <a:r>
                        <a:rPr lang="en-US" sz="3200" dirty="0">
                          <a:solidFill>
                            <a:srgbClr val="7030A0"/>
                          </a:solidFill>
                        </a:rPr>
                        <a:t>HSVC</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kumimoji="0" lang="en-US" sz="4000" kern="1200" dirty="0">
                          <a:solidFill>
                            <a:srgbClr val="7030A0"/>
                          </a:solidFill>
                          <a:latin typeface="Calibri" pitchFamily="34" charset="0"/>
                          <a:ea typeface="Times New Roman" pitchFamily="18" charset="0"/>
                          <a:cs typeface="Mangal" pitchFamily="18" charset="0"/>
                        </a:rPr>
                        <a:t>1206</a:t>
                      </a:r>
                    </a:p>
                  </a:txBody>
                  <a:tcPr marL="68580" marR="68580" marT="0" marB="0" anchor="ctr"/>
                </a:tc>
              </a:tr>
              <a:tr h="933347">
                <a:tc>
                  <a:txBody>
                    <a:bodyPr/>
                    <a:lstStyle/>
                    <a:p>
                      <a:pPr marL="0" marR="0" algn="ctr">
                        <a:lnSpc>
                          <a:spcPct val="115000"/>
                        </a:lnSpc>
                        <a:spcBef>
                          <a:spcPts val="0"/>
                        </a:spcBef>
                        <a:spcAft>
                          <a:spcPts val="0"/>
                        </a:spcAft>
                      </a:pPr>
                      <a:r>
                        <a:rPr lang="en-US" sz="3200" dirty="0">
                          <a:solidFill>
                            <a:srgbClr val="7030A0"/>
                          </a:solidFill>
                        </a:rPr>
                        <a:t>Total 	</a:t>
                      </a:r>
                      <a:endParaRPr lang="en-US" sz="2400" dirty="0">
                        <a:solidFill>
                          <a:srgbClr val="7030A0"/>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kumimoji="0" lang="en-US" sz="4000" kern="1200" dirty="0" smtClean="0">
                          <a:solidFill>
                            <a:srgbClr val="7030A0"/>
                          </a:solidFill>
                          <a:latin typeface="Calibri" pitchFamily="34" charset="0"/>
                          <a:ea typeface="Times New Roman" pitchFamily="18" charset="0"/>
                          <a:cs typeface="Mangal" pitchFamily="18" charset="0"/>
                        </a:rPr>
                        <a:t>47141</a:t>
                      </a:r>
                      <a:endParaRPr kumimoji="0" lang="en-US" sz="4000" kern="1200" dirty="0">
                        <a:solidFill>
                          <a:srgbClr val="7030A0"/>
                        </a:solidFill>
                        <a:latin typeface="Calibri" pitchFamily="34" charset="0"/>
                        <a:ea typeface="Times New Roman" pitchFamily="18" charset="0"/>
                        <a:cs typeface="Mangal" pitchFamily="18" charset="0"/>
                      </a:endParaRPr>
                    </a:p>
                  </a:txBody>
                  <a:tcPr marL="68580" marR="68580" marT="0" marB="0" anchor="ctr"/>
                </a:tc>
              </a:tr>
            </a:tbl>
          </a:graphicData>
        </a:graphic>
      </p:graphicFrame>
      <p:sp>
        <p:nvSpPr>
          <p:cNvPr id="77826" name="Rectangle 2"/>
          <p:cNvSpPr>
            <a:spLocks noChangeArrowheads="1"/>
          </p:cNvSpPr>
          <p:nvPr/>
        </p:nvSpPr>
        <p:spPr bwMode="auto">
          <a:xfrm>
            <a:off x="0" y="0"/>
            <a:ext cx="545341"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2"/>
          <p:cNvSpPr/>
          <p:nvPr/>
        </p:nvSpPr>
        <p:spPr>
          <a:xfrm>
            <a:off x="5551714" y="12500912"/>
            <a:ext cx="12523635" cy="707886"/>
          </a:xfrm>
          <a:prstGeom prst="rect">
            <a:avLst/>
          </a:prstGeom>
        </p:spPr>
        <p:txBody>
          <a:bodyPr wrap="square">
            <a:spAutoFit/>
          </a:bodyPr>
          <a:lstStyle/>
          <a:p>
            <a:pPr lvl="0" algn="ctr" fontAlgn="base">
              <a:spcBef>
                <a:spcPct val="0"/>
              </a:spcBef>
              <a:spcAft>
                <a:spcPct val="0"/>
              </a:spcAft>
            </a:pPr>
            <a:r>
              <a:rPr lang="en-US" sz="4000" b="1" dirty="0" smtClean="0">
                <a:solidFill>
                  <a:srgbClr val="FF9966"/>
                </a:solidFill>
                <a:latin typeface="Arial Black" pitchFamily="34" charset="0"/>
                <a:ea typeface="Times New Roman" pitchFamily="18" charset="0"/>
                <a:cs typeface="Mangal" pitchFamily="18" charset="0"/>
              </a:rPr>
              <a:t>*Computerization Complted </a:t>
            </a:r>
            <a:endParaRPr lang="en-US" sz="4000" dirty="0" smtClean="0">
              <a:solidFill>
                <a:srgbClr val="FF9966"/>
              </a:solidFill>
              <a:latin typeface="Arial" pitchFamily="34" charset="0"/>
              <a:cs typeface="Arial" pitchFamily="34" charset="0"/>
            </a:endParaRPr>
          </a:p>
        </p:txBody>
      </p:sp>
      <p:sp>
        <p:nvSpPr>
          <p:cNvPr id="14" name="Rectangle 13"/>
          <p:cNvSpPr/>
          <p:nvPr/>
        </p:nvSpPr>
        <p:spPr>
          <a:xfrm>
            <a:off x="7578614" y="43542"/>
            <a:ext cx="8010013" cy="2308324"/>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Black"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Black" pitchFamily="34" charset="0"/>
                <a:ea typeface="Times New Roman" pitchFamily="18" charset="0"/>
                <a:cs typeface="Mangal" pitchFamily="18" charset="0"/>
              </a:rPr>
              <a:t>KKM College, Manwath</a:t>
            </a:r>
          </a:p>
          <a:p>
            <a:pPr marL="0" marR="0" lvl="0" indent="0" algn="ctr" defTabSz="914400" rtl="0" eaLnBrk="0" fontAlgn="base" latinLnBrk="0" hangingPunct="0">
              <a:lnSpc>
                <a:spcPct val="100000"/>
              </a:lnSpc>
              <a:spcBef>
                <a:spcPct val="0"/>
              </a:spcBef>
              <a:spcAft>
                <a:spcPct val="0"/>
              </a:spcAft>
              <a:buClrTx/>
              <a:buSzTx/>
              <a:buFontTx/>
              <a:buNone/>
              <a:tabLst/>
            </a:pPr>
            <a:r>
              <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Black" pitchFamily="34" charset="0"/>
                <a:ea typeface="Times New Roman" pitchFamily="18" charset="0"/>
                <a:cs typeface="Mangal" pitchFamily="18" charset="0"/>
              </a:rPr>
              <a:t>2. Library at a Glance</a:t>
            </a:r>
            <a:endParaRPr lang="en-US" sz="4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21265"/>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5"/>
            <a:ext cx="12189356" cy="7435475"/>
          </a:xfrm>
          <a:prstGeom prst="rect">
            <a:avLst/>
          </a:prstGeom>
        </p:spPr>
      </p:pic>
      <p:sp>
        <p:nvSpPr>
          <p:cNvPr id="4" name="Shape 0"/>
          <p:cNvSpPr/>
          <p:nvPr/>
        </p:nvSpPr>
        <p:spPr>
          <a:xfrm>
            <a:off x="23370921" y="10515600"/>
            <a:ext cx="1016127" cy="3200400"/>
          </a:xfrm>
          <a:prstGeom prst="rect">
            <a:avLst/>
          </a:prstGeom>
          <a:noFill/>
          <a:ln/>
        </p:spPr>
      </p:sp>
      <p:sp>
        <p:nvSpPr>
          <p:cNvPr id="8" name="Shape 2"/>
          <p:cNvSpPr/>
          <p:nvPr/>
        </p:nvSpPr>
        <p:spPr>
          <a:xfrm>
            <a:off x="9526191" y="4838700"/>
            <a:ext cx="7316114" cy="1625600"/>
          </a:xfrm>
          <a:prstGeom prst="rect">
            <a:avLst/>
          </a:prstGeom>
          <a:noFill/>
          <a:ln/>
        </p:spPr>
      </p:sp>
      <p:sp>
        <p:nvSpPr>
          <p:cNvPr id="11" name="Shape 5"/>
          <p:cNvSpPr/>
          <p:nvPr/>
        </p:nvSpPr>
        <p:spPr>
          <a:xfrm>
            <a:off x="11355219" y="4883150"/>
            <a:ext cx="5487086" cy="1536700"/>
          </a:xfrm>
          <a:prstGeom prst="rect">
            <a:avLst/>
          </a:prstGeom>
          <a:noFill/>
          <a:ln/>
        </p:spPr>
      </p:sp>
      <p:sp>
        <p:nvSpPr>
          <p:cNvPr id="14" name="Shape 8"/>
          <p:cNvSpPr/>
          <p:nvPr/>
        </p:nvSpPr>
        <p:spPr>
          <a:xfrm>
            <a:off x="16994724" y="4838700"/>
            <a:ext cx="7316114" cy="1625600"/>
          </a:xfrm>
          <a:prstGeom prst="rect">
            <a:avLst/>
          </a:prstGeom>
          <a:noFill/>
          <a:ln/>
        </p:spPr>
      </p:sp>
      <p:sp>
        <p:nvSpPr>
          <p:cNvPr id="17" name="Shape 11"/>
          <p:cNvSpPr/>
          <p:nvPr/>
        </p:nvSpPr>
        <p:spPr>
          <a:xfrm>
            <a:off x="18823753" y="4883150"/>
            <a:ext cx="5487086" cy="1536700"/>
          </a:xfrm>
          <a:prstGeom prst="rect">
            <a:avLst/>
          </a:prstGeom>
          <a:noFill/>
          <a:ln/>
        </p:spPr>
      </p:sp>
      <p:sp>
        <p:nvSpPr>
          <p:cNvPr id="20" name="Shape 14"/>
          <p:cNvSpPr/>
          <p:nvPr/>
        </p:nvSpPr>
        <p:spPr>
          <a:xfrm>
            <a:off x="9526191" y="7823200"/>
            <a:ext cx="7316114" cy="1625600"/>
          </a:xfrm>
          <a:prstGeom prst="rect">
            <a:avLst/>
          </a:prstGeom>
          <a:noFill/>
          <a:ln/>
        </p:spPr>
      </p:sp>
      <p:sp>
        <p:nvSpPr>
          <p:cNvPr id="23" name="Shape 17"/>
          <p:cNvSpPr/>
          <p:nvPr/>
        </p:nvSpPr>
        <p:spPr>
          <a:xfrm>
            <a:off x="11355219" y="7867650"/>
            <a:ext cx="5487086" cy="1536700"/>
          </a:xfrm>
          <a:prstGeom prst="rect">
            <a:avLst/>
          </a:prstGeom>
          <a:noFill/>
          <a:ln/>
        </p:spPr>
      </p:sp>
      <p:sp>
        <p:nvSpPr>
          <p:cNvPr id="26" name="Shape 20"/>
          <p:cNvSpPr/>
          <p:nvPr/>
        </p:nvSpPr>
        <p:spPr>
          <a:xfrm>
            <a:off x="16994724" y="7823200"/>
            <a:ext cx="7316114" cy="1625600"/>
          </a:xfrm>
          <a:prstGeom prst="rect">
            <a:avLst/>
          </a:prstGeom>
          <a:noFill/>
          <a:ln/>
        </p:spPr>
      </p:sp>
      <p:sp>
        <p:nvSpPr>
          <p:cNvPr id="29" name="Shape 23"/>
          <p:cNvSpPr/>
          <p:nvPr/>
        </p:nvSpPr>
        <p:spPr>
          <a:xfrm>
            <a:off x="18823753" y="7867650"/>
            <a:ext cx="5487086" cy="1536700"/>
          </a:xfrm>
          <a:prstGeom prst="rect">
            <a:avLst/>
          </a:prstGeom>
          <a:noFill/>
          <a:ln/>
        </p:spPr>
      </p:sp>
      <p:sp>
        <p:nvSpPr>
          <p:cNvPr id="32" name="Shape 26"/>
          <p:cNvSpPr/>
          <p:nvPr/>
        </p:nvSpPr>
        <p:spPr>
          <a:xfrm>
            <a:off x="9526191" y="10807700"/>
            <a:ext cx="7316114" cy="1625600"/>
          </a:xfrm>
          <a:prstGeom prst="rect">
            <a:avLst/>
          </a:prstGeom>
          <a:noFill/>
          <a:ln/>
        </p:spPr>
      </p:sp>
      <p:sp>
        <p:nvSpPr>
          <p:cNvPr id="35" name="Shape 29"/>
          <p:cNvSpPr/>
          <p:nvPr/>
        </p:nvSpPr>
        <p:spPr>
          <a:xfrm>
            <a:off x="11355219" y="10852150"/>
            <a:ext cx="5487086" cy="1536700"/>
          </a:xfrm>
          <a:prstGeom prst="rect">
            <a:avLst/>
          </a:prstGeom>
          <a:noFill/>
          <a:ln/>
        </p:spPr>
      </p:sp>
      <p:sp>
        <p:nvSpPr>
          <p:cNvPr id="38" name="Shape 32"/>
          <p:cNvSpPr/>
          <p:nvPr/>
        </p:nvSpPr>
        <p:spPr>
          <a:xfrm>
            <a:off x="16994724" y="10807700"/>
            <a:ext cx="7316114" cy="1625600"/>
          </a:xfrm>
          <a:prstGeom prst="rect">
            <a:avLst/>
          </a:prstGeom>
          <a:noFill/>
          <a:ln/>
        </p:spPr>
      </p:sp>
      <p:sp>
        <p:nvSpPr>
          <p:cNvPr id="41" name="Shape 35"/>
          <p:cNvSpPr/>
          <p:nvPr/>
        </p:nvSpPr>
        <p:spPr>
          <a:xfrm>
            <a:off x="18823753" y="10852150"/>
            <a:ext cx="5487086" cy="1536700"/>
          </a:xfrm>
          <a:prstGeom prst="rect">
            <a:avLst/>
          </a:prstGeom>
          <a:noFill/>
          <a:ln/>
        </p:spPr>
      </p:sp>
      <p:sp>
        <p:nvSpPr>
          <p:cNvPr id="43009" name="Rectangle 1"/>
          <p:cNvSpPr>
            <a:spLocks noChangeArrowheads="1"/>
          </p:cNvSpPr>
          <p:nvPr/>
        </p:nvSpPr>
        <p:spPr bwMode="auto">
          <a:xfrm>
            <a:off x="0" y="805542"/>
            <a:ext cx="24387175" cy="153272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42950" lvl="0" indent="-742950" fontAlgn="base">
              <a:spcBef>
                <a:spcPct val="0"/>
              </a:spcBef>
              <a:spcAft>
                <a:spcPct val="0"/>
              </a:spcAft>
            </a:pPr>
            <a:r>
              <a:rPr lang="en-US" sz="3600" b="1" dirty="0" smtClean="0">
                <a:latin typeface="Calibri" pitchFamily="34" charset="0"/>
                <a:ea typeface="Times New Roman" pitchFamily="18" charset="0"/>
                <a:cs typeface="Mangal" pitchFamily="18" charset="0"/>
              </a:rPr>
              <a:t> </a:t>
            </a:r>
            <a:endParaRPr kumimoji="0" lang="en-US" sz="36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algn="just" eaLnBrk="0" fontAlgn="base" hangingPunct="0">
              <a:spcBef>
                <a:spcPct val="0"/>
              </a:spcBef>
              <a:spcAft>
                <a:spcPct val="0"/>
              </a:spcAft>
            </a:pPr>
            <a:r>
              <a:rPr lang="en-US" sz="3600" dirty="0" smtClean="0">
                <a:latin typeface="Calibri" pitchFamily="34" charset="0"/>
                <a:ea typeface="Times New Roman" pitchFamily="18" charset="0"/>
                <a:cs typeface="Mangal" pitchFamily="18" charset="0"/>
              </a:rPr>
              <a:t>       </a:t>
            </a:r>
            <a:r>
              <a:rPr lang="en-US" sz="6000" b="1" dirty="0" smtClean="0">
                <a:solidFill>
                  <a:srgbClr val="7030A0"/>
                </a:solidFill>
                <a:latin typeface="Calibri" pitchFamily="34" charset="0"/>
                <a:ea typeface="Times New Roman" pitchFamily="18" charset="0"/>
                <a:cs typeface="Mangal" pitchFamily="18" charset="0"/>
              </a:rPr>
              <a:t>K.K.M. College was formed in 1972 at the same time library also active with limited but all necessary books. Today there are more than 47141 books available, 35 periodicals, 15 newspapers has been coming in library continually. which these are referring senior college professor, Associate Professor,</a:t>
            </a:r>
            <a:r>
              <a:rPr lang="en-US" sz="4800" b="1" dirty="0" smtClean="0">
                <a:solidFill>
                  <a:srgbClr val="7030A0"/>
                </a:solidFill>
                <a:latin typeface="Calibri" pitchFamily="34" charset="0"/>
                <a:ea typeface="Times New Roman" pitchFamily="18" charset="0"/>
                <a:cs typeface="Mangal" pitchFamily="18" charset="0"/>
              </a:rPr>
              <a:t> </a:t>
            </a:r>
            <a:r>
              <a:rPr lang="en-US" sz="6000" b="1" dirty="0" smtClean="0">
                <a:solidFill>
                  <a:srgbClr val="7030A0"/>
                </a:solidFill>
                <a:latin typeface="Calibri" pitchFamily="34" charset="0"/>
                <a:ea typeface="Times New Roman" pitchFamily="18" charset="0"/>
                <a:cs typeface="Mangal" pitchFamily="18" charset="0"/>
              </a:rPr>
              <a:t>Asst. Professor, Junior College Teachers, all students and Non- teaching staff. There are many important text book, reference book available in library. But specially huge collection of Marathi, Hindi, English, Economics, Chemistry, Physics, Zoology. Library has made special arrangements for readers as per subject wise for college teaching staff and also seating arrangement for student. Library have special arrangement for biography, Novels and story collection. There is also golden collection of books as under </a:t>
            </a:r>
          </a:p>
          <a:p>
            <a:pPr lvl="0" algn="just" eaLnBrk="0" fontAlgn="base" hangingPunct="0">
              <a:spcBef>
                <a:spcPct val="0"/>
              </a:spcBef>
              <a:spcAft>
                <a:spcPct val="0"/>
              </a:spcAft>
            </a:pPr>
            <a:endParaRPr lang="en-US" sz="5400" dirty="0" smtClean="0">
              <a:latin typeface="Arial" pitchFamily="34" charset="0"/>
              <a:cs typeface="Arial" pitchFamily="34" charset="0"/>
            </a:endParaRPr>
          </a:p>
          <a:p>
            <a:pPr marL="742950" lvl="0" indent="-742950" algn="just" fontAlgn="base">
              <a:spcBef>
                <a:spcPct val="0"/>
              </a:spcBef>
              <a:spcAft>
                <a:spcPct val="0"/>
              </a:spcAft>
            </a:pPr>
            <a:endParaRPr lang="en-US" sz="3600" dirty="0" smtClean="0">
              <a:latin typeface="Calibri" pitchFamily="34" charset="0"/>
              <a:ea typeface="Times New Roman" pitchFamily="18" charset="0"/>
              <a:cs typeface="Mangal" pitchFamily="18" charset="0"/>
            </a:endParaRPr>
          </a:p>
          <a:p>
            <a:pPr marL="742950" indent="-742950" algn="just" fontAlgn="base">
              <a:spcBef>
                <a:spcPct val="0"/>
              </a:spcBef>
              <a:spcAft>
                <a:spcPct val="0"/>
              </a:spcAft>
            </a:pPr>
            <a:endParaRPr lang="en-US" sz="3600" dirty="0" smtClean="0">
              <a:latin typeface="Calibri" pitchFamily="34" charset="0"/>
              <a:ea typeface="Times New Roman" pitchFamily="18" charset="0"/>
              <a:cs typeface="Mangal" pitchFamily="18" charset="0"/>
            </a:endParaRPr>
          </a:p>
          <a:p>
            <a:pPr marL="742950" lvl="0" indent="-742950" algn="just" fontAlgn="base">
              <a:spcBef>
                <a:spcPct val="0"/>
              </a:spcBef>
              <a:spcAft>
                <a:spcPct val="0"/>
              </a:spcAft>
            </a:pPr>
            <a:endParaRPr lang="en-US" sz="3600" dirty="0" smtClean="0">
              <a:latin typeface="Calibri" pitchFamily="34" charset="0"/>
              <a:ea typeface="Times New Roman" pitchFamily="18" charset="0"/>
              <a:cs typeface="Mangal"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3600" dirty="0" smtClean="0">
                <a:latin typeface="Calibri" pitchFamily="34" charset="0"/>
                <a:ea typeface="Times New Roman" pitchFamily="18" charset="0"/>
                <a:cs typeface="Mangal" pitchFamily="18" charset="0"/>
              </a:rPr>
              <a:t>     </a:t>
            </a:r>
            <a:r>
              <a:rPr kumimoji="0" lang="en-US" sz="36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18"/>
          <p:cNvSpPr/>
          <p:nvPr/>
        </p:nvSpPr>
        <p:spPr>
          <a:xfrm>
            <a:off x="0" y="21265"/>
            <a:ext cx="10155794" cy="1015663"/>
          </a:xfrm>
          <a:prstGeom prst="rect">
            <a:avLst/>
          </a:prstGeom>
          <a:noFill/>
        </p:spPr>
        <p:txBody>
          <a:bodyPr wrap="none" lIns="91440" tIns="45720" rIns="91440" bIns="45720">
            <a:spAutoFit/>
          </a:bodyPr>
          <a:lstStyle/>
          <a:p>
            <a:pPr algn="ctr"/>
            <a:r>
              <a:rPr lang="en-US" sz="60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Black" pitchFamily="34" charset="0"/>
                <a:ea typeface="Times New Roman" pitchFamily="18" charset="0"/>
                <a:cs typeface="Mangal" pitchFamily="18" charset="0"/>
              </a:rPr>
              <a:t>3</a:t>
            </a:r>
            <a:r>
              <a:rPr lang="en-US" sz="6000" b="1" i="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en-US" sz="60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Introduction of Department </a:t>
            </a:r>
            <a:endParaRPr lang="en-US" sz="60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42515" y="0"/>
            <a:ext cx="16924566" cy="13716000"/>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13057232" y="2705100"/>
            <a:ext cx="9907238" cy="3467100"/>
          </a:xfrm>
          <a:prstGeom prst="rect">
            <a:avLst/>
          </a:prstGeom>
          <a:noFill/>
          <a:ln/>
        </p:spPr>
      </p:sp>
      <p:sp>
        <p:nvSpPr>
          <p:cNvPr id="8" name="Shape 2"/>
          <p:cNvSpPr/>
          <p:nvPr/>
        </p:nvSpPr>
        <p:spPr>
          <a:xfrm>
            <a:off x="15089486" y="2705100"/>
            <a:ext cx="7874984" cy="3467100"/>
          </a:xfrm>
          <a:prstGeom prst="rect">
            <a:avLst/>
          </a:prstGeom>
          <a:noFill/>
          <a:ln/>
        </p:spPr>
      </p:sp>
      <p:sp>
        <p:nvSpPr>
          <p:cNvPr id="11" name="Shape 5"/>
          <p:cNvSpPr/>
          <p:nvPr/>
        </p:nvSpPr>
        <p:spPr>
          <a:xfrm>
            <a:off x="13057232" y="6858000"/>
            <a:ext cx="9907238" cy="3467100"/>
          </a:xfrm>
          <a:prstGeom prst="rect">
            <a:avLst/>
          </a:prstGeom>
          <a:noFill/>
          <a:ln/>
        </p:spPr>
      </p:sp>
      <p:sp>
        <p:nvSpPr>
          <p:cNvPr id="13" name="Shape 6"/>
          <p:cNvSpPr/>
          <p:nvPr/>
        </p:nvSpPr>
        <p:spPr>
          <a:xfrm>
            <a:off x="15089486" y="6858000"/>
            <a:ext cx="7874984" cy="3467100"/>
          </a:xfrm>
          <a:prstGeom prst="rect">
            <a:avLst/>
          </a:prstGeom>
          <a:noFill/>
          <a:ln/>
        </p:spPr>
      </p:sp>
      <p:graphicFrame>
        <p:nvGraphicFramePr>
          <p:cNvPr id="17" name="Table 16"/>
          <p:cNvGraphicFramePr>
            <a:graphicFrameLocks noGrp="1"/>
          </p:cNvGraphicFramePr>
          <p:nvPr/>
        </p:nvGraphicFramePr>
        <p:xfrm>
          <a:off x="0" y="1"/>
          <a:ext cx="25067081" cy="13746479"/>
        </p:xfrm>
        <a:graphic>
          <a:graphicData uri="http://schemas.openxmlformats.org/drawingml/2006/table">
            <a:tbl>
              <a:tblPr/>
              <a:tblGrid>
                <a:gridCol w="1502229"/>
                <a:gridCol w="18449509"/>
                <a:gridCol w="5115343"/>
              </a:tblGrid>
              <a:tr h="391885">
                <a:tc gridSpan="3">
                  <a:txBody>
                    <a:bodyPr/>
                    <a:lstStyle/>
                    <a:p>
                      <a:pPr marL="457200" marR="0" algn="ctr">
                        <a:lnSpc>
                          <a:spcPct val="115000"/>
                        </a:lnSpc>
                        <a:spcBef>
                          <a:spcPts val="0"/>
                        </a:spcBef>
                        <a:spcAft>
                          <a:spcPts val="0"/>
                        </a:spcAft>
                      </a:pPr>
                      <a:r>
                        <a:rPr lang="en-US" sz="4000" b="1" dirty="0" smtClean="0">
                          <a:solidFill>
                            <a:srgbClr val="7030A0"/>
                          </a:solidFill>
                          <a:latin typeface="Calibri"/>
                          <a:ea typeface="Times New Roman"/>
                          <a:cs typeface="Mangal"/>
                        </a:rPr>
                        <a:t>4.</a:t>
                      </a:r>
                      <a:r>
                        <a:rPr lang="en-US" sz="4000" b="1" dirty="0">
                          <a:solidFill>
                            <a:srgbClr val="7030A0"/>
                          </a:solidFill>
                          <a:latin typeface="Calibri"/>
                          <a:ea typeface="Times New Roman"/>
                          <a:cs typeface="Mangal"/>
                        </a:rPr>
                        <a:t>	 </a:t>
                      </a:r>
                      <a:r>
                        <a:rPr lang="en-US" sz="4000" b="1" dirty="0" smtClean="0">
                          <a:solidFill>
                            <a:srgbClr val="7030A0"/>
                          </a:solidFill>
                          <a:latin typeface="Calibri"/>
                          <a:ea typeface="Times New Roman"/>
                          <a:cs typeface="Mangal"/>
                        </a:rPr>
                        <a:t>Golden </a:t>
                      </a:r>
                      <a:r>
                        <a:rPr lang="en-US" sz="4000" b="1" dirty="0">
                          <a:solidFill>
                            <a:srgbClr val="7030A0"/>
                          </a:solidFill>
                          <a:latin typeface="Calibri"/>
                          <a:ea typeface="Times New Roman"/>
                          <a:cs typeface="Mangal"/>
                        </a:rPr>
                        <a:t>Collection of KKM College, Library</a:t>
                      </a:r>
                      <a:endParaRPr lang="en-US" sz="3200" dirty="0">
                        <a:solidFill>
                          <a:srgbClr val="7030A0"/>
                        </a:solidFill>
                        <a:latin typeface="Calibri"/>
                        <a:ea typeface="Times New Roman"/>
                        <a:cs typeface="Mangal"/>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127759">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Sr. No</a:t>
                      </a:r>
                      <a:r>
                        <a:rPr kumimoji="0" lang="en-US" sz="2800" b="1" kern="1200" dirty="0">
                          <a:solidFill>
                            <a:srgbClr val="7030A0"/>
                          </a:solidFill>
                          <a:latin typeface="Calibri"/>
                          <a:ea typeface="Times New Roman"/>
                          <a:cs typeface="Mangal"/>
                        </a:rPr>
                        <a:t>.</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Title</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No. of Volumes</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Indian Constituency Original Copy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1</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Britannica</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18</a:t>
                      </a:r>
                    </a:p>
                  </a:txBody>
                  <a:tcPr marL="68580" marR="68580" marT="0" marB="0" anchor="ctr">
                    <a:lnL>
                      <a:noFill/>
                    </a:lnL>
                    <a:lnR>
                      <a:noFill/>
                    </a:lnR>
                    <a:lnT>
                      <a:noFill/>
                    </a:lnT>
                    <a:lnB>
                      <a:noFill/>
                    </a:lnB>
                    <a:solidFill>
                      <a:srgbClr val="EFD3D2"/>
                    </a:solidFill>
                  </a:tcPr>
                </a:tc>
              </a:tr>
              <a:tr h="58057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3</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Universal Encyclopedia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30</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4</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Events 1976 – 1993</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16</a:t>
                      </a: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5</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Scientific and Technical Terms</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14</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6</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of Indian Biography</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8</a:t>
                      </a: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7</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of Commerce</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5</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8</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Encyclopedia of Medicine</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3</a:t>
                      </a: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9</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New Junior World Encyclopedia</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9</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10</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Wealth of India</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a:solidFill>
                            <a:srgbClr val="7030A0"/>
                          </a:solidFill>
                          <a:latin typeface="Calibri"/>
                          <a:ea typeface="Times New Roman"/>
                          <a:cs typeface="Mangal"/>
                        </a:rPr>
                        <a:t>15</a:t>
                      </a: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11</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Scientific and American Resource Library</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10</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12</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Selected Jawaharlal Nehru</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15</a:t>
                      </a: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13</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Sardar Patel Correspondence</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9</a:t>
                      </a: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14</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21st century Reference Dictionary</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7030A0"/>
                          </a:solidFill>
                          <a:latin typeface="Calibri"/>
                          <a:ea typeface="Times New Roman"/>
                          <a:cs typeface="Mangal"/>
                        </a:rPr>
                        <a:t>2</a:t>
                      </a: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15</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महात्मा गांधी संकलित वा:डमय</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25</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16</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समग्र काका (काकासाहेब गाडगीळ)</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22</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17</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विनोबा साहित्य</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21</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bl>
          </a:graphicData>
        </a:graphic>
      </p:graphicFrame>
      <p:sp>
        <p:nvSpPr>
          <p:cNvPr id="38913" name="Rectangle 1"/>
          <p:cNvSpPr>
            <a:spLocks noChangeArrowheads="1"/>
          </p:cNvSpPr>
          <p:nvPr/>
        </p:nvSpPr>
        <p:spPr bwMode="auto">
          <a:xfrm>
            <a:off x="0" y="0"/>
            <a:ext cx="24387175"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42515" y="0"/>
            <a:ext cx="16924566" cy="13716000"/>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13057232" y="2705100"/>
            <a:ext cx="9907238" cy="3467100"/>
          </a:xfrm>
          <a:prstGeom prst="rect">
            <a:avLst/>
          </a:prstGeom>
          <a:noFill/>
          <a:ln/>
        </p:spPr>
      </p:sp>
      <p:sp>
        <p:nvSpPr>
          <p:cNvPr id="8" name="Shape 2"/>
          <p:cNvSpPr/>
          <p:nvPr/>
        </p:nvSpPr>
        <p:spPr>
          <a:xfrm>
            <a:off x="15089486" y="2705100"/>
            <a:ext cx="7874984" cy="3467100"/>
          </a:xfrm>
          <a:prstGeom prst="rect">
            <a:avLst/>
          </a:prstGeom>
          <a:noFill/>
          <a:ln/>
        </p:spPr>
      </p:sp>
      <p:sp>
        <p:nvSpPr>
          <p:cNvPr id="11" name="Shape 5"/>
          <p:cNvSpPr/>
          <p:nvPr/>
        </p:nvSpPr>
        <p:spPr>
          <a:xfrm>
            <a:off x="13057232" y="6858000"/>
            <a:ext cx="9907238" cy="3467100"/>
          </a:xfrm>
          <a:prstGeom prst="rect">
            <a:avLst/>
          </a:prstGeom>
          <a:noFill/>
          <a:ln/>
        </p:spPr>
      </p:sp>
      <p:sp>
        <p:nvSpPr>
          <p:cNvPr id="13" name="Shape 6"/>
          <p:cNvSpPr/>
          <p:nvPr/>
        </p:nvSpPr>
        <p:spPr>
          <a:xfrm>
            <a:off x="15089486" y="6858000"/>
            <a:ext cx="7874984" cy="3467100"/>
          </a:xfrm>
          <a:prstGeom prst="rect">
            <a:avLst/>
          </a:prstGeom>
          <a:noFill/>
          <a:ln/>
        </p:spPr>
      </p:sp>
      <p:graphicFrame>
        <p:nvGraphicFramePr>
          <p:cNvPr id="17" name="Table 16"/>
          <p:cNvGraphicFramePr>
            <a:graphicFrameLocks noGrp="1"/>
          </p:cNvGraphicFramePr>
          <p:nvPr/>
        </p:nvGraphicFramePr>
        <p:xfrm>
          <a:off x="-21771" y="1"/>
          <a:ext cx="25088852" cy="14020800"/>
        </p:xfrm>
        <a:graphic>
          <a:graphicData uri="http://schemas.openxmlformats.org/drawingml/2006/table">
            <a:tbl>
              <a:tblPr/>
              <a:tblGrid>
                <a:gridCol w="1828800"/>
                <a:gridCol w="18144709"/>
                <a:gridCol w="5115343"/>
              </a:tblGrid>
              <a:tr h="391885">
                <a:tc gridSpan="3">
                  <a:txBody>
                    <a:bodyPr/>
                    <a:lstStyle/>
                    <a:p>
                      <a:pPr marL="457200" marR="0" algn="ctr">
                        <a:lnSpc>
                          <a:spcPct val="115000"/>
                        </a:lnSpc>
                        <a:spcBef>
                          <a:spcPts val="0"/>
                        </a:spcBef>
                        <a:spcAft>
                          <a:spcPts val="0"/>
                        </a:spcAft>
                      </a:pPr>
                      <a:r>
                        <a:rPr lang="en-US" sz="4000" b="1" dirty="0" smtClean="0">
                          <a:solidFill>
                            <a:srgbClr val="002060"/>
                          </a:solidFill>
                          <a:latin typeface="Calibri"/>
                          <a:ea typeface="Times New Roman"/>
                          <a:cs typeface="Mangal"/>
                        </a:rPr>
                        <a:t>4.</a:t>
                      </a:r>
                      <a:r>
                        <a:rPr lang="en-US" sz="4000" b="1" dirty="0">
                          <a:solidFill>
                            <a:srgbClr val="002060"/>
                          </a:solidFill>
                          <a:latin typeface="Calibri"/>
                          <a:ea typeface="Times New Roman"/>
                          <a:cs typeface="Mangal"/>
                        </a:rPr>
                        <a:t>	 </a:t>
                      </a:r>
                      <a:r>
                        <a:rPr lang="en-US" sz="4000" b="1" dirty="0" smtClean="0">
                          <a:solidFill>
                            <a:srgbClr val="002060"/>
                          </a:solidFill>
                          <a:latin typeface="Calibri"/>
                          <a:ea typeface="Times New Roman"/>
                          <a:cs typeface="Mangal"/>
                        </a:rPr>
                        <a:t>Golden </a:t>
                      </a:r>
                      <a:r>
                        <a:rPr lang="en-US" sz="4000" b="1" dirty="0">
                          <a:solidFill>
                            <a:srgbClr val="002060"/>
                          </a:solidFill>
                          <a:latin typeface="Calibri"/>
                          <a:ea typeface="Times New Roman"/>
                          <a:cs typeface="Mangal"/>
                        </a:rPr>
                        <a:t>Collection of KKM College, Library</a:t>
                      </a:r>
                      <a:endParaRPr lang="en-US" sz="3200" dirty="0">
                        <a:solidFill>
                          <a:srgbClr val="002060"/>
                        </a:solidFill>
                        <a:latin typeface="Calibri"/>
                        <a:ea typeface="Times New Roman"/>
                        <a:cs typeface="Mangal"/>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08957">
                <a:tc>
                  <a:txBody>
                    <a:bodyPr/>
                    <a:lstStyle/>
                    <a:p>
                      <a:pPr marL="0" marR="0" algn="ctr">
                        <a:lnSpc>
                          <a:spcPct val="115000"/>
                        </a:lnSpc>
                        <a:spcBef>
                          <a:spcPts val="0"/>
                        </a:spcBef>
                        <a:spcAft>
                          <a:spcPts val="0"/>
                        </a:spcAft>
                      </a:pPr>
                      <a:r>
                        <a:rPr kumimoji="0" lang="en-US" sz="4000" b="1" kern="1200" dirty="0" smtClean="0">
                          <a:solidFill>
                            <a:srgbClr val="0070C0"/>
                          </a:solidFill>
                          <a:latin typeface="Calibri"/>
                          <a:ea typeface="Times New Roman"/>
                          <a:cs typeface="Mangal"/>
                        </a:rPr>
                        <a:t>Sr. No</a:t>
                      </a:r>
                      <a:r>
                        <a:rPr kumimoji="0" lang="en-US" sz="2800" b="1" kern="1200" dirty="0">
                          <a:solidFill>
                            <a:srgbClr val="0070C0"/>
                          </a:solidFill>
                          <a:latin typeface="Calibri"/>
                          <a:ea typeface="Times New Roman"/>
                          <a:cs typeface="Mangal"/>
                        </a:rPr>
                        <a:t>.</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0070C0"/>
                          </a:solidFill>
                          <a:latin typeface="Calibri"/>
                          <a:ea typeface="Times New Roman"/>
                          <a:cs typeface="Mangal"/>
                        </a:rPr>
                        <a:t>Title</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a:solidFill>
                            <a:srgbClr val="0070C0"/>
                          </a:solidFill>
                          <a:latin typeface="Calibri"/>
                          <a:ea typeface="Times New Roman"/>
                          <a:cs typeface="Mangal"/>
                        </a:rPr>
                        <a:t>No. of Volumes</a:t>
                      </a:r>
                    </a:p>
                  </a:txBody>
                  <a:tcPr marL="68580" marR="68580" marT="0" marB="0" anchor="ctr">
                    <a:lnL>
                      <a:noFill/>
                    </a:lnL>
                    <a:lnR>
                      <a:noFill/>
                    </a:lnR>
                    <a:lnT w="12700" cap="flat" cmpd="sng" algn="ctr">
                      <a:solidFill>
                        <a:srgbClr val="C0504D"/>
                      </a:solidFill>
                      <a:prstDash val="solid"/>
                      <a:round/>
                      <a:headEnd type="none" w="med" len="med"/>
                      <a:tailEnd type="none" w="med" len="med"/>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18</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इतिहासाचार्य वी.का.राजवाडे</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13</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19</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स्वामी विवेकानंद ग्रंथावली</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10</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20</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संपूर्ण महाभारत</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10</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21</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चार वेद अठरा पुराण </a:t>
                      </a:r>
                    </a:p>
                  </a:txBody>
                  <a:tcPr marL="68580" marR="68580" marT="0" marB="0">
                    <a:lnL>
                      <a:noFill/>
                    </a:lnL>
                    <a:lnR>
                      <a:noFill/>
                    </a:lnR>
                    <a:lnT>
                      <a:noFill/>
                    </a:lnT>
                    <a:lnB>
                      <a:noFill/>
                    </a:lnB>
                    <a:solidFill>
                      <a:srgbClr val="EFD3D2"/>
                    </a:solidFill>
                  </a:tcPr>
                </a:tc>
                <a:tc>
                  <a:txBody>
                    <a:bodyPr/>
                    <a:lstStyle/>
                    <a:p>
                      <a:pPr marL="45720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22</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22</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समग्र लोकमान्य टिळक</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7</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425830">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23</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आधुनिक महाराष्ट्राची जडणघडण (शिल्पकार चरित्रकोश )</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7</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24</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सार्थ वाल्मिकी रामायण</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4</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25</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बोल महामानवाचे (डॉ.बी.आर.आंबेडकर )</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3</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26</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डायमंड अर्थशास्त्र कोश</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27</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समाजशास्त्र विश्वकोश</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28</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संस्कृत इंग्रजी शब्दकोश</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2</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29</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ख्रिस्तपुराण</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61886">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30</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नोबेल पुरस्कार कोश</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31</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err="1">
                          <a:solidFill>
                            <a:srgbClr val="7030A0"/>
                          </a:solidFill>
                          <a:latin typeface="Calibri"/>
                          <a:ea typeface="Times New Roman"/>
                          <a:cs typeface="Mangal"/>
                        </a:rPr>
                        <a:t>विविध</a:t>
                      </a:r>
                      <a:r>
                        <a:rPr kumimoji="0" lang="en-US" sz="4000" b="1" kern="1200" dirty="0">
                          <a:solidFill>
                            <a:srgbClr val="7030A0"/>
                          </a:solidFill>
                          <a:latin typeface="Calibri"/>
                          <a:ea typeface="Times New Roman"/>
                          <a:cs typeface="Mangal"/>
                        </a:rPr>
                        <a:t> विषयांचे शब्दकोश</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32</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err="1" smtClean="0">
                          <a:solidFill>
                            <a:srgbClr val="7030A0"/>
                          </a:solidFill>
                          <a:latin typeface="Calibri"/>
                          <a:ea typeface="Times New Roman"/>
                          <a:cs typeface="Mangal"/>
                        </a:rPr>
                        <a:t>के</a:t>
                      </a:r>
                      <a:r>
                        <a:rPr kumimoji="0" lang="en-US" sz="4000" b="1" kern="1200" dirty="0" smtClean="0">
                          <a:solidFill>
                            <a:srgbClr val="7030A0"/>
                          </a:solidFill>
                          <a:latin typeface="Calibri"/>
                          <a:ea typeface="Times New Roman"/>
                          <a:cs typeface="Mangal"/>
                        </a:rPr>
                        <a:t>. </a:t>
                      </a:r>
                      <a:r>
                        <a:rPr kumimoji="0" lang="en-US" sz="4000" b="1" kern="1200" dirty="0">
                          <a:solidFill>
                            <a:srgbClr val="7030A0"/>
                          </a:solidFill>
                          <a:latin typeface="Calibri"/>
                          <a:ea typeface="Times New Roman"/>
                          <a:cs typeface="Mangal"/>
                        </a:rPr>
                        <a:t>सागर यांचे स्पर्धा परीक्षेस उपयुक्त संदर्भ ग्रंथ</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None/>
                      </a:pPr>
                      <a:r>
                        <a:rPr kumimoji="0" lang="en-US" sz="4000" b="1" kern="1200" dirty="0" smtClean="0">
                          <a:solidFill>
                            <a:srgbClr val="7030A0"/>
                          </a:solidFill>
                          <a:latin typeface="Calibri"/>
                          <a:ea typeface="Times New Roman"/>
                          <a:cs typeface="Mangal"/>
                        </a:rPr>
                        <a:t>33</a:t>
                      </a: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PSI,STI,ITI IBPS साठी उपयुक्त संदर्भ ग्रंथ </a:t>
                      </a: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r h="354859">
                <a:tc>
                  <a:txBody>
                    <a:bodyPr/>
                    <a:lstStyle/>
                    <a:p>
                      <a:r>
                        <a:rPr kumimoji="0" lang="en-US" sz="4000" b="1" kern="1200" dirty="0" smtClean="0">
                          <a:solidFill>
                            <a:srgbClr val="7030A0"/>
                          </a:solidFill>
                          <a:latin typeface="Calibri"/>
                          <a:ea typeface="Times New Roman"/>
                          <a:cs typeface="Mangal"/>
                        </a:rPr>
                        <a:t>34</a:t>
                      </a: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Back volumes (Renewal periodicals )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kumimoji="0" lang="en-US" sz="4000" b="1" kern="1200" dirty="0" smtClean="0">
                          <a:solidFill>
                            <a:srgbClr val="7030A0"/>
                          </a:solidFill>
                          <a:latin typeface="Calibri"/>
                          <a:ea typeface="Times New Roman"/>
                          <a:cs typeface="Mangal"/>
                        </a:rPr>
                        <a:t>1709</a:t>
                      </a: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tcPr>
                </a:tc>
              </a:tr>
              <a:tr h="354859">
                <a:tc>
                  <a:txBody>
                    <a:bodyPr/>
                    <a:lstStyle/>
                    <a:p>
                      <a:pPr marL="342900" marR="0" lvl="0" indent="-342900">
                        <a:lnSpc>
                          <a:spcPct val="115000"/>
                        </a:lnSpc>
                        <a:spcBef>
                          <a:spcPts val="0"/>
                        </a:spcBef>
                        <a:spcAft>
                          <a:spcPts val="0"/>
                        </a:spcAft>
                        <a:buFont typeface="+mj-cs"/>
                        <a:buAutoNum type="hindiNumParenR"/>
                      </a:pPr>
                      <a:endParaRPr kumimoji="0" lang="en-US" sz="4000" b="1" kern="120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endParaRPr kumimoji="0" lang="en-US" sz="4000" b="1" kern="1200" dirty="0">
                        <a:solidFill>
                          <a:srgbClr val="7030A0"/>
                        </a:solidFill>
                        <a:latin typeface="Calibri"/>
                        <a:ea typeface="Times New Roman"/>
                        <a:cs typeface="Mangal"/>
                      </a:endParaRPr>
                    </a:p>
                  </a:txBody>
                  <a:tcPr marL="68580" marR="68580" marT="0" marB="0">
                    <a:lnL>
                      <a:noFill/>
                    </a:lnL>
                    <a:lnR>
                      <a:noFill/>
                    </a:lnR>
                    <a:lnT>
                      <a:noFill/>
                    </a:lnT>
                    <a:lnB>
                      <a:noFill/>
                    </a:lnB>
                    <a:solidFill>
                      <a:srgbClr val="EFD3D2"/>
                    </a:solidFill>
                  </a:tcPr>
                </a:tc>
                <a:tc>
                  <a:txBody>
                    <a:bodyPr/>
                    <a:lstStyle/>
                    <a:p>
                      <a:pPr marL="0" marR="0" algn="ctr">
                        <a:lnSpc>
                          <a:spcPct val="115000"/>
                        </a:lnSpc>
                        <a:spcBef>
                          <a:spcPts val="0"/>
                        </a:spcBef>
                        <a:spcAft>
                          <a:spcPts val="0"/>
                        </a:spcAft>
                      </a:pPr>
                      <a:endParaRPr kumimoji="0" lang="en-US" sz="4000" b="1" kern="1200" dirty="0">
                        <a:solidFill>
                          <a:srgbClr val="7030A0"/>
                        </a:solidFill>
                        <a:latin typeface="Calibri"/>
                        <a:ea typeface="Times New Roman"/>
                        <a:cs typeface="Mangal"/>
                      </a:endParaRPr>
                    </a:p>
                  </a:txBody>
                  <a:tcPr marL="68580" marR="68580" marT="0" marB="0" anchor="ctr">
                    <a:lnL>
                      <a:noFill/>
                    </a:lnL>
                    <a:lnR>
                      <a:noFill/>
                    </a:lnR>
                    <a:lnT>
                      <a:noFill/>
                    </a:lnT>
                    <a:lnB>
                      <a:noFill/>
                    </a:lnB>
                    <a:solidFill>
                      <a:srgbClr val="EFD3D2"/>
                    </a:solidFill>
                  </a:tcPr>
                </a:tc>
              </a:tr>
            </a:tbl>
          </a:graphicData>
        </a:graphic>
      </p:graphicFrame>
      <p:sp>
        <p:nvSpPr>
          <p:cNvPr id="38913"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771"/>
            <a:ext cx="25067081" cy="13716000"/>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13057232" y="2705100"/>
            <a:ext cx="9907238" cy="3467100"/>
          </a:xfrm>
          <a:prstGeom prst="rect">
            <a:avLst/>
          </a:prstGeom>
          <a:noFill/>
          <a:ln/>
        </p:spPr>
      </p:sp>
      <p:sp>
        <p:nvSpPr>
          <p:cNvPr id="8" name="Shape 2"/>
          <p:cNvSpPr/>
          <p:nvPr/>
        </p:nvSpPr>
        <p:spPr>
          <a:xfrm>
            <a:off x="15089486" y="2705100"/>
            <a:ext cx="7874984" cy="3467100"/>
          </a:xfrm>
          <a:prstGeom prst="rect">
            <a:avLst/>
          </a:prstGeom>
          <a:noFill/>
          <a:ln/>
        </p:spPr>
      </p:sp>
      <p:sp>
        <p:nvSpPr>
          <p:cNvPr id="11" name="Shape 5"/>
          <p:cNvSpPr/>
          <p:nvPr/>
        </p:nvSpPr>
        <p:spPr>
          <a:xfrm>
            <a:off x="13057232" y="6858000"/>
            <a:ext cx="9907238" cy="3467100"/>
          </a:xfrm>
          <a:prstGeom prst="rect">
            <a:avLst/>
          </a:prstGeom>
          <a:noFill/>
          <a:ln/>
        </p:spPr>
      </p:sp>
      <p:sp>
        <p:nvSpPr>
          <p:cNvPr id="13" name="Shape 6"/>
          <p:cNvSpPr/>
          <p:nvPr/>
        </p:nvSpPr>
        <p:spPr>
          <a:xfrm>
            <a:off x="15089486" y="6858000"/>
            <a:ext cx="7874984" cy="3467100"/>
          </a:xfrm>
          <a:prstGeom prst="rect">
            <a:avLst/>
          </a:prstGeom>
          <a:noFill/>
          <a:ln/>
        </p:spPr>
      </p:sp>
      <p:sp>
        <p:nvSpPr>
          <p:cNvPr id="38913"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1" y="0"/>
            <a:ext cx="25067081" cy="113877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1"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4800" dirty="0" smtClean="0">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5400" dirty="0" smtClean="0">
                <a:solidFill>
                  <a:srgbClr val="7030A0"/>
                </a:solidFill>
                <a:latin typeface="Calibri" pitchFamily="34" charset="0"/>
                <a:ea typeface="Times New Roman" pitchFamily="18" charset="0"/>
                <a:cs typeface="Mangal" pitchFamily="18" charset="0"/>
              </a:rPr>
              <a:t>* Total Area 						      25 X 70 = 1750 Sq. Ft</a:t>
            </a:r>
          </a:p>
          <a:p>
            <a:pPr marL="0" marR="0" lvl="0" indent="0" algn="l" defTabSz="914400" rtl="0" eaLnBrk="0" fontAlgn="base" latinLnBrk="0" hangingPunct="0">
              <a:lnSpc>
                <a:spcPct val="100000"/>
              </a:lnSpc>
              <a:spcBef>
                <a:spcPct val="0"/>
              </a:spcBef>
              <a:spcAft>
                <a:spcPct val="0"/>
              </a:spcAft>
              <a:buClrTx/>
              <a:buSzTx/>
              <a:buFontTx/>
              <a:buNone/>
              <a:tabLst/>
            </a:pPr>
            <a:r>
              <a:rPr lang="en-US" sz="5400" dirty="0" smtClean="0">
                <a:solidFill>
                  <a:srgbClr val="7030A0"/>
                </a:solidFill>
                <a:latin typeface="Calibri" pitchFamily="34" charset="0"/>
                <a:ea typeface="Times New Roman" pitchFamily="18" charset="0"/>
                <a:cs typeface="Mangal" pitchFamily="18" charset="0"/>
              </a:rPr>
              <a:t>* Librarian chamber 				13 X 08 = 104 Sq. Ft</a:t>
            </a:r>
          </a:p>
          <a:p>
            <a:pPr marL="0" marR="0" lvl="0" indent="0" algn="l" defTabSz="914400" rtl="0" eaLnBrk="0" fontAlgn="base" latinLnBrk="0" hangingPunct="0">
              <a:lnSpc>
                <a:spcPct val="100000"/>
              </a:lnSpc>
              <a:spcBef>
                <a:spcPct val="0"/>
              </a:spcBef>
              <a:spcAft>
                <a:spcPct val="0"/>
              </a:spcAft>
              <a:buClrTx/>
              <a:buSzTx/>
              <a:buFontTx/>
              <a:buNone/>
              <a:tabLst/>
            </a:pPr>
            <a:r>
              <a:rPr lang="en-US" sz="5400" dirty="0" smtClean="0">
                <a:solidFill>
                  <a:srgbClr val="7030A0"/>
                </a:solidFill>
                <a:latin typeface="Calibri" pitchFamily="34" charset="0"/>
                <a:ea typeface="Times New Roman" pitchFamily="18" charset="0"/>
                <a:cs typeface="Mangal" pitchFamily="18" charset="0"/>
              </a:rPr>
              <a:t>* Area of Issue Counter 			05 X 10= 50 Sq. Ft</a:t>
            </a:r>
          </a:p>
          <a:p>
            <a:pPr marL="0" marR="0" lvl="0" indent="0" algn="l" defTabSz="914400" rtl="0" eaLnBrk="0" fontAlgn="base" latinLnBrk="0" hangingPunct="0">
              <a:lnSpc>
                <a:spcPct val="100000"/>
              </a:lnSpc>
              <a:spcBef>
                <a:spcPct val="0"/>
              </a:spcBef>
              <a:spcAft>
                <a:spcPct val="0"/>
              </a:spcAft>
              <a:buClrTx/>
              <a:buSzTx/>
              <a:buFontTx/>
              <a:buNone/>
              <a:tabLst/>
            </a:pPr>
            <a:r>
              <a:rPr lang="en-US" sz="5400" dirty="0" smtClean="0">
                <a:solidFill>
                  <a:srgbClr val="7030A0"/>
                </a:solidFill>
                <a:latin typeface="Calibri" pitchFamily="34" charset="0"/>
                <a:ea typeface="Times New Roman" pitchFamily="18" charset="0"/>
                <a:cs typeface="Mangal" pitchFamily="18" charset="0"/>
              </a:rPr>
              <a:t>* Other teachers chambers-         06 Chambers </a:t>
            </a:r>
          </a:p>
          <a:p>
            <a:pPr marL="0" marR="0" lvl="0" indent="0" algn="l" defTabSz="914400" rtl="0" eaLnBrk="0" fontAlgn="base" latinLnBrk="0" hangingPunct="0">
              <a:lnSpc>
                <a:spcPct val="100000"/>
              </a:lnSpc>
              <a:spcBef>
                <a:spcPct val="0"/>
              </a:spcBef>
              <a:spcAft>
                <a:spcPct val="0"/>
              </a:spcAft>
              <a:buClrTx/>
              <a:buSzTx/>
              <a:buFontTx/>
              <a:buNone/>
              <a:tabLst/>
            </a:pPr>
            <a:r>
              <a:rPr lang="en-US" sz="5400" dirty="0" smtClean="0">
                <a:solidFill>
                  <a:srgbClr val="7030A0"/>
                </a:solidFill>
                <a:latin typeface="Calibri" pitchFamily="34" charset="0"/>
                <a:ea typeface="Times New Roman" pitchFamily="18" charset="0"/>
                <a:cs typeface="Mangal" pitchFamily="18" charset="0"/>
              </a:rPr>
              <a:t>* Readers Chamber Area 			10 X 06 = 60  Sq. Ft</a:t>
            </a:r>
          </a:p>
          <a:p>
            <a:pPr lvl="0" eaLnBrk="0" fontAlgn="base" hangingPunct="0">
              <a:spcBef>
                <a:spcPct val="0"/>
              </a:spcBef>
              <a:spcAft>
                <a:spcPct val="0"/>
              </a:spcAft>
            </a:pPr>
            <a:r>
              <a:rPr lang="en-US" sz="5400" dirty="0" smtClean="0">
                <a:solidFill>
                  <a:srgbClr val="7030A0"/>
                </a:solidFill>
                <a:latin typeface="Calibri" pitchFamily="34" charset="0"/>
                <a:ea typeface="Times New Roman" pitchFamily="18" charset="0"/>
                <a:cs typeface="Mangal" pitchFamily="18" charset="0"/>
              </a:rPr>
              <a:t>* Reading Hall Area 				450 Sq. Ft</a:t>
            </a:r>
          </a:p>
          <a:p>
            <a:endParaRPr lang="en-US" sz="4800" dirty="0" smtClean="0">
              <a:latin typeface="Calibri" pitchFamily="34" charset="0"/>
              <a:ea typeface="Times New Roman" pitchFamily="18" charset="0"/>
              <a:cs typeface="Mangal" pitchFamily="18" charset="0"/>
            </a:endParaRPr>
          </a:p>
          <a:p>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itchFamily="34" charset="0"/>
                <a:ea typeface="Times New Roman" pitchFamily="18" charset="0"/>
                <a:cs typeface="Mangal" pitchFamily="18" charset="0"/>
              </a:rPr>
              <a:t>6. Library Timing</a:t>
            </a:r>
          </a:p>
          <a:p>
            <a:r>
              <a:rPr lang="en-US" sz="4800" dirty="0" smtClean="0">
                <a:latin typeface="Calibri" pitchFamily="34" charset="0"/>
                <a:ea typeface="Times New Roman" pitchFamily="18" charset="0"/>
                <a:cs typeface="Mangal" pitchFamily="18" charset="0"/>
              </a:rPr>
              <a:t> </a:t>
            </a:r>
          </a:p>
          <a:p>
            <a:r>
              <a:rPr lang="en-US" sz="5400" dirty="0" smtClean="0">
                <a:solidFill>
                  <a:srgbClr val="7030A0"/>
                </a:solidFill>
                <a:latin typeface="Calibri" pitchFamily="34" charset="0"/>
                <a:ea typeface="Times New Roman" pitchFamily="18" charset="0"/>
                <a:cs typeface="Mangal" pitchFamily="18" charset="0"/>
              </a:rPr>
              <a:t>* Monday to Friday 	                 9:00 – 17:30</a:t>
            </a:r>
          </a:p>
          <a:p>
            <a:r>
              <a:rPr lang="en-US" sz="5400" dirty="0" smtClean="0">
                <a:solidFill>
                  <a:srgbClr val="7030A0"/>
                </a:solidFill>
                <a:latin typeface="Calibri" pitchFamily="34" charset="0"/>
                <a:ea typeface="Times New Roman" pitchFamily="18" charset="0"/>
                <a:cs typeface="Mangal" pitchFamily="18" charset="0"/>
              </a:rPr>
              <a:t>* Saturday 			                       9:00 – 14:00</a:t>
            </a:r>
          </a:p>
          <a:p>
            <a:pPr marL="0" marR="0" lvl="0" indent="0" algn="l" defTabSz="914400" rtl="0" eaLnBrk="0" fontAlgn="base" latinLnBrk="0" hangingPunct="0">
              <a:lnSpc>
                <a:spcPct val="100000"/>
              </a:lnSpc>
              <a:spcBef>
                <a:spcPct val="0"/>
              </a:spcBef>
              <a:spcAft>
                <a:spcPct val="0"/>
              </a:spcAft>
              <a:buClrTx/>
              <a:buSzTx/>
              <a:tabLst/>
            </a:pPr>
            <a:endParaRPr kumimoji="0" lang="en-US" sz="7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1"/>
          <p:cNvSpPr/>
          <p:nvPr/>
        </p:nvSpPr>
        <p:spPr>
          <a:xfrm>
            <a:off x="-1" y="-4465"/>
            <a:ext cx="536300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itchFamily="34" charset="0"/>
                <a:ea typeface="Times New Roman" pitchFamily="18" charset="0"/>
                <a:cs typeface="Mangal" pitchFamily="18" charset="0"/>
              </a:rPr>
              <a:t>5. Library Building</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8"/>
            <a:ext cx="12189356" cy="7435472"/>
          </a:xfrm>
          <a:prstGeom prst="rect">
            <a:avLst/>
          </a:prstGeom>
        </p:spPr>
      </p:pic>
      <p:sp>
        <p:nvSpPr>
          <p:cNvPr id="4" name="Shape 0"/>
          <p:cNvSpPr/>
          <p:nvPr/>
        </p:nvSpPr>
        <p:spPr>
          <a:xfrm>
            <a:off x="23370921" y="10515600"/>
            <a:ext cx="1016127" cy="3200400"/>
          </a:xfrm>
          <a:prstGeom prst="rect">
            <a:avLst/>
          </a:prstGeom>
          <a:noFill/>
          <a:ln/>
        </p:spPr>
      </p:sp>
      <p:sp>
        <p:nvSpPr>
          <p:cNvPr id="6" name="Shape 1"/>
          <p:cNvSpPr/>
          <p:nvPr/>
        </p:nvSpPr>
        <p:spPr>
          <a:xfrm>
            <a:off x="3543743" y="1384300"/>
            <a:ext cx="8129016" cy="11214100"/>
          </a:xfrm>
          <a:prstGeom prst="rect">
            <a:avLst/>
          </a:prstGeom>
          <a:noFill/>
          <a:ln/>
        </p:spPr>
      </p:sp>
      <p:sp>
        <p:nvSpPr>
          <p:cNvPr id="8" name="Shape 2"/>
          <p:cNvSpPr/>
          <p:nvPr/>
        </p:nvSpPr>
        <p:spPr>
          <a:xfrm>
            <a:off x="4426503" y="3619500"/>
            <a:ext cx="6363495" cy="825500"/>
          </a:xfrm>
          <a:prstGeom prst="rect">
            <a:avLst/>
          </a:prstGeom>
          <a:noFill/>
          <a:ln/>
        </p:spPr>
      </p:sp>
      <p:sp>
        <p:nvSpPr>
          <p:cNvPr id="10" name="Shape 4"/>
          <p:cNvSpPr/>
          <p:nvPr/>
        </p:nvSpPr>
        <p:spPr>
          <a:xfrm>
            <a:off x="3543743" y="5054600"/>
            <a:ext cx="8129016" cy="1828800"/>
          </a:xfrm>
          <a:prstGeom prst="rect">
            <a:avLst/>
          </a:prstGeom>
          <a:noFill/>
          <a:ln/>
        </p:spPr>
      </p:sp>
      <p:sp>
        <p:nvSpPr>
          <p:cNvPr id="13" name="Shape 6"/>
          <p:cNvSpPr/>
          <p:nvPr/>
        </p:nvSpPr>
        <p:spPr>
          <a:xfrm>
            <a:off x="12663483" y="1384300"/>
            <a:ext cx="8129016" cy="11214100"/>
          </a:xfrm>
          <a:prstGeom prst="rect">
            <a:avLst/>
          </a:prstGeom>
          <a:noFill/>
          <a:ln/>
        </p:spPr>
      </p:sp>
      <p:sp>
        <p:nvSpPr>
          <p:cNvPr id="15" name="Shape 7"/>
          <p:cNvSpPr/>
          <p:nvPr/>
        </p:nvSpPr>
        <p:spPr>
          <a:xfrm>
            <a:off x="14111464" y="3619500"/>
            <a:ext cx="5233054" cy="825500"/>
          </a:xfrm>
          <a:prstGeom prst="rect">
            <a:avLst/>
          </a:prstGeom>
          <a:noFill/>
          <a:ln/>
        </p:spPr>
      </p:sp>
      <p:sp>
        <p:nvSpPr>
          <p:cNvPr id="17" name="Shape 9"/>
          <p:cNvSpPr/>
          <p:nvPr/>
        </p:nvSpPr>
        <p:spPr>
          <a:xfrm>
            <a:off x="12663483" y="5054600"/>
            <a:ext cx="8129016" cy="1828800"/>
          </a:xfrm>
          <a:prstGeom prst="rect">
            <a:avLst/>
          </a:prstGeom>
          <a:noFill/>
          <a:ln/>
        </p:spPr>
      </p:sp>
      <p:sp>
        <p:nvSpPr>
          <p:cNvPr id="36865" name="Rectangle 1"/>
          <p:cNvSpPr>
            <a:spLocks noChangeArrowheads="1"/>
          </p:cNvSpPr>
          <p:nvPr/>
        </p:nvSpPr>
        <p:spPr bwMode="auto">
          <a:xfrm>
            <a:off x="0" y="0"/>
            <a:ext cx="24031515" cy="154503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endParaRPr lang="en-US" sz="4800" dirty="0" smtClean="0">
              <a:latin typeface="Calibri" pitchFamily="34" charset="0"/>
              <a:ea typeface="Times New Roman" pitchFamily="18" charset="0"/>
              <a:cs typeface="Mangal" pitchFamily="18" charset="0"/>
            </a:endParaRPr>
          </a:p>
          <a:p>
            <a:pPr lvl="0"/>
            <a:r>
              <a:rPr lang="en-US" sz="6000" dirty="0" smtClean="0">
                <a:solidFill>
                  <a:srgbClr val="7030A0"/>
                </a:solidFill>
                <a:latin typeface="Calibri" pitchFamily="34" charset="0"/>
                <a:ea typeface="Times New Roman" pitchFamily="18" charset="0"/>
                <a:cs typeface="Mangal" pitchFamily="18" charset="0"/>
              </a:rPr>
              <a:t>As per demand of students and teaching staff, text book, reference books and other literature for B.A. ,B.com,B.sc,M.com are to be provide them. </a:t>
            </a:r>
          </a:p>
          <a:p>
            <a:pPr lvl="0"/>
            <a:r>
              <a:rPr lang="en-US" sz="6000" dirty="0" smtClean="0">
                <a:solidFill>
                  <a:srgbClr val="7030A0"/>
                </a:solidFill>
                <a:latin typeface="Calibri" pitchFamily="34" charset="0"/>
                <a:ea typeface="Times New Roman" pitchFamily="18" charset="0"/>
                <a:cs typeface="Mangal" pitchFamily="18" charset="0"/>
              </a:rPr>
              <a:t>As per demand of students and teaching staff, text book and other literature for 11th and 12th Arts, Commerce , Science and Vocational Course are to be provide them.</a:t>
            </a:r>
          </a:p>
          <a:p>
            <a:pPr lvl="0"/>
            <a:r>
              <a:rPr lang="en-US" sz="6000" dirty="0" smtClean="0">
                <a:solidFill>
                  <a:srgbClr val="7030A0"/>
                </a:solidFill>
                <a:latin typeface="Calibri" pitchFamily="34" charset="0"/>
                <a:ea typeface="Times New Roman" pitchFamily="18" charset="0"/>
                <a:cs typeface="Mangal" pitchFamily="18" charset="0"/>
              </a:rPr>
              <a:t>To issue and return books, periodicals and journals among teaching, nonteaching staff and students of the college. </a:t>
            </a:r>
          </a:p>
          <a:p>
            <a:pPr lvl="0"/>
            <a:r>
              <a:rPr lang="en-US" sz="6000" dirty="0" smtClean="0">
                <a:solidFill>
                  <a:srgbClr val="7030A0"/>
                </a:solidFill>
                <a:latin typeface="Calibri" pitchFamily="34" charset="0"/>
                <a:ea typeface="Times New Roman" pitchFamily="18" charset="0"/>
                <a:cs typeface="Mangal" pitchFamily="18" charset="0"/>
              </a:rPr>
              <a:t>To provide the all library services as per demand of the readers. </a:t>
            </a:r>
          </a:p>
          <a:p>
            <a:pPr lvl="0"/>
            <a:r>
              <a:rPr lang="en-US" sz="6000" dirty="0" smtClean="0">
                <a:solidFill>
                  <a:srgbClr val="7030A0"/>
                </a:solidFill>
                <a:latin typeface="Calibri" pitchFamily="34" charset="0"/>
                <a:ea typeface="Times New Roman" pitchFamily="18" charset="0"/>
                <a:cs typeface="Mangal" pitchFamily="18" charset="0"/>
              </a:rPr>
              <a:t>To provide the books and other reading materials are to be issued to researchers and others</a:t>
            </a:r>
          </a:p>
          <a:p>
            <a:pPr lvl="0"/>
            <a:r>
              <a:rPr lang="en-US" sz="6000" dirty="0" smtClean="0">
                <a:solidFill>
                  <a:srgbClr val="7030A0"/>
                </a:solidFill>
                <a:latin typeface="Calibri" pitchFamily="34" charset="0"/>
                <a:ea typeface="Times New Roman" pitchFamily="18" charset="0"/>
                <a:cs typeface="Mangal" pitchFamily="18" charset="0"/>
              </a:rPr>
              <a:t>To provide the Marathi E-Novels Marathi Story, E-Story, Marathi E-Biography, Hindi E-Novels &amp; other Hindi E-Literature &amp; English Novels &amp; other English </a:t>
            </a:r>
          </a:p>
          <a:p>
            <a:pPr lvl="0"/>
            <a:r>
              <a:rPr lang="en-US" sz="6000" dirty="0" smtClean="0">
                <a:solidFill>
                  <a:srgbClr val="7030A0"/>
                </a:solidFill>
                <a:latin typeface="Calibri" pitchFamily="34" charset="0"/>
                <a:ea typeface="Times New Roman" pitchFamily="18" charset="0"/>
                <a:cs typeface="Mangal" pitchFamily="18" charset="0"/>
              </a:rPr>
              <a:t>E-Literature.</a:t>
            </a:r>
          </a:p>
          <a:p>
            <a:pPr lvl="0" fontAlgn="base">
              <a:spcBef>
                <a:spcPct val="0"/>
              </a:spcBef>
              <a:spcAft>
                <a:spcPct val="0"/>
              </a:spcAft>
            </a:pP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Times New Roman" pitchFamily="18" charset="0"/>
                <a:cs typeface="Mangal" pitchFamily="18" charset="0"/>
              </a:rPr>
              <a:t> </a:t>
            </a:r>
            <a:endParaRPr lang="en-US" sz="4800" dirty="0" smtClean="0">
              <a:solidFill>
                <a:srgbClr val="7030A0"/>
              </a:solidFill>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1"/>
          <p:cNvSpPr/>
          <p:nvPr/>
        </p:nvSpPr>
        <p:spPr>
          <a:xfrm>
            <a:off x="0" y="0"/>
            <a:ext cx="8932382" cy="1200329"/>
          </a:xfrm>
          <a:prstGeom prst="rect">
            <a:avLst/>
          </a:prstGeom>
          <a:noFill/>
        </p:spPr>
        <p:txBody>
          <a:bodyPr wrap="none" lIns="91440" tIns="45720" rIns="91440" bIns="45720">
            <a:spAutoFit/>
          </a:bodyPr>
          <a:lstStyle/>
          <a:p>
            <a:pPr algn="ctr"/>
            <a:r>
              <a:rPr lang="en-US" sz="7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alibri" pitchFamily="34" charset="0"/>
                <a:ea typeface="Times New Roman" pitchFamily="18" charset="0"/>
                <a:cs typeface="Mangal" pitchFamily="18" charset="0"/>
              </a:rPr>
              <a:t>7.  Scope of the Library</a:t>
            </a:r>
            <a:endParaRPr lang="en-US" sz="7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8"/>
            <a:ext cx="12189356" cy="7435472"/>
          </a:xfrm>
          <a:prstGeom prst="rect">
            <a:avLst/>
          </a:prstGeom>
        </p:spPr>
      </p:pic>
      <p:sp>
        <p:nvSpPr>
          <p:cNvPr id="4" name="Shape 0"/>
          <p:cNvSpPr/>
          <p:nvPr/>
        </p:nvSpPr>
        <p:spPr>
          <a:xfrm>
            <a:off x="23370921" y="10515600"/>
            <a:ext cx="1016127" cy="3200400"/>
          </a:xfrm>
          <a:prstGeom prst="rect">
            <a:avLst/>
          </a:prstGeom>
          <a:noFill/>
          <a:ln/>
        </p:spPr>
      </p:sp>
      <p:sp>
        <p:nvSpPr>
          <p:cNvPr id="6" name="Shape 1"/>
          <p:cNvSpPr/>
          <p:nvPr/>
        </p:nvSpPr>
        <p:spPr>
          <a:xfrm>
            <a:off x="3543743" y="1384300"/>
            <a:ext cx="8129016" cy="11214100"/>
          </a:xfrm>
          <a:prstGeom prst="rect">
            <a:avLst/>
          </a:prstGeom>
          <a:noFill/>
          <a:ln/>
        </p:spPr>
      </p:sp>
      <p:sp>
        <p:nvSpPr>
          <p:cNvPr id="8" name="Shape 2"/>
          <p:cNvSpPr/>
          <p:nvPr/>
        </p:nvSpPr>
        <p:spPr>
          <a:xfrm>
            <a:off x="4426503" y="3619500"/>
            <a:ext cx="6363495" cy="825500"/>
          </a:xfrm>
          <a:prstGeom prst="rect">
            <a:avLst/>
          </a:prstGeom>
          <a:noFill/>
          <a:ln/>
        </p:spPr>
      </p:sp>
      <p:sp>
        <p:nvSpPr>
          <p:cNvPr id="10" name="Shape 4"/>
          <p:cNvSpPr/>
          <p:nvPr/>
        </p:nvSpPr>
        <p:spPr>
          <a:xfrm>
            <a:off x="3543743" y="5054600"/>
            <a:ext cx="8129016" cy="1828800"/>
          </a:xfrm>
          <a:prstGeom prst="rect">
            <a:avLst/>
          </a:prstGeom>
          <a:noFill/>
          <a:ln/>
        </p:spPr>
      </p:sp>
      <p:sp>
        <p:nvSpPr>
          <p:cNvPr id="13" name="Shape 6"/>
          <p:cNvSpPr/>
          <p:nvPr/>
        </p:nvSpPr>
        <p:spPr>
          <a:xfrm>
            <a:off x="12663483" y="1384300"/>
            <a:ext cx="8129016" cy="11214100"/>
          </a:xfrm>
          <a:prstGeom prst="rect">
            <a:avLst/>
          </a:prstGeom>
          <a:noFill/>
          <a:ln/>
        </p:spPr>
      </p:sp>
      <p:sp>
        <p:nvSpPr>
          <p:cNvPr id="15" name="Shape 7"/>
          <p:cNvSpPr/>
          <p:nvPr/>
        </p:nvSpPr>
        <p:spPr>
          <a:xfrm>
            <a:off x="14111464" y="3619500"/>
            <a:ext cx="5233054" cy="825500"/>
          </a:xfrm>
          <a:prstGeom prst="rect">
            <a:avLst/>
          </a:prstGeom>
          <a:noFill/>
          <a:ln/>
        </p:spPr>
      </p:sp>
      <p:sp>
        <p:nvSpPr>
          <p:cNvPr id="17" name="Shape 9"/>
          <p:cNvSpPr/>
          <p:nvPr/>
        </p:nvSpPr>
        <p:spPr>
          <a:xfrm>
            <a:off x="12663483" y="5054600"/>
            <a:ext cx="8129016" cy="1828800"/>
          </a:xfrm>
          <a:prstGeom prst="rect">
            <a:avLst/>
          </a:prstGeom>
          <a:noFill/>
          <a:ln/>
        </p:spPr>
      </p:sp>
      <p:sp>
        <p:nvSpPr>
          <p:cNvPr id="36865" name="Rectangle 1"/>
          <p:cNvSpPr>
            <a:spLocks noChangeArrowheads="1"/>
          </p:cNvSpPr>
          <p:nvPr/>
        </p:nvSpPr>
        <p:spPr bwMode="auto">
          <a:xfrm>
            <a:off x="0" y="0"/>
            <a:ext cx="24031515"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endParaRPr lang="en-US" sz="4800" dirty="0" smtClean="0">
              <a:latin typeface="Calibri" pitchFamily="34" charset="0"/>
              <a:ea typeface="Times New Roman" pitchFamily="18" charset="0"/>
              <a:cs typeface="Mangal" pitchFamily="18" charset="0"/>
            </a:endParaRPr>
          </a:p>
          <a:p>
            <a:pPr lvl="0"/>
            <a:endParaRPr lang="en-US" sz="4800" dirty="0" smtClean="0">
              <a:solidFill>
                <a:srgbClr val="7030A0"/>
              </a:solidFill>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3"/>
          <p:cNvSpPr/>
          <p:nvPr/>
        </p:nvSpPr>
        <p:spPr>
          <a:xfrm>
            <a:off x="4295" y="0"/>
            <a:ext cx="24382880" cy="8648521"/>
          </a:xfrm>
          <a:prstGeom prst="rect">
            <a:avLst/>
          </a:prstGeom>
        </p:spPr>
        <p:txBody>
          <a:bodyPr wrap="square">
            <a:spAutoFit/>
          </a:bodyPr>
          <a:lstStyle/>
          <a:p>
            <a:pPr lvl="0" fontAlgn="base">
              <a:spcBef>
                <a:spcPct val="0"/>
              </a:spcBef>
              <a:spcAft>
                <a:spcPct val="0"/>
              </a:spcAft>
            </a:pP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Times New Roman" pitchFamily="18" charset="0"/>
                <a:cs typeface="Mangal" pitchFamily="18" charset="0"/>
              </a:rPr>
              <a:t>8. Important of the College Library</a:t>
            </a:r>
          </a:p>
          <a:p>
            <a:pPr lvl="0" algn="just" eaLnBrk="0" fontAlgn="base" hangingPunct="0">
              <a:spcBef>
                <a:spcPct val="0"/>
              </a:spcBef>
              <a:spcAft>
                <a:spcPct val="0"/>
              </a:spcAft>
            </a:pPr>
            <a:r>
              <a:rPr lang="en-US" sz="6600" dirty="0" smtClean="0">
                <a:solidFill>
                  <a:srgbClr val="7030A0"/>
                </a:solidFill>
                <a:latin typeface="Calibri" pitchFamily="34" charset="0"/>
                <a:ea typeface="Times New Roman" pitchFamily="18" charset="0"/>
                <a:cs typeface="Mangal" pitchFamily="18" charset="0"/>
              </a:rPr>
              <a:t>College Library are depend on the institution of which they are part the role of the library information center in a college aimed at realizing the educational goals of college. They formulate their mission, vision and objective of their parent organization. They plan activities in congruence with plans of institution and the support the academic and research needs of student and faculty member of college. The college library provide </a:t>
            </a:r>
            <a:r>
              <a:rPr lang="en-US" sz="7200" dirty="0" smtClean="0">
                <a:solidFill>
                  <a:srgbClr val="7030A0"/>
                </a:solidFill>
                <a:latin typeface="Calibri" pitchFamily="34" charset="0"/>
                <a:ea typeface="Times New Roman" pitchFamily="18" charset="0"/>
                <a:cs typeface="Mangal" pitchFamily="18" charset="0"/>
              </a:rPr>
              <a:t>reading materials to readers</a:t>
            </a:r>
            <a:r>
              <a:rPr lang="en-US" sz="8000" dirty="0" smtClean="0">
                <a:solidFill>
                  <a:srgbClr val="7030A0"/>
                </a:solidFill>
                <a:latin typeface="Calibri" pitchFamily="34" charset="0"/>
                <a:ea typeface="Times New Roman" pitchFamily="18" charset="0"/>
                <a:cs typeface="Mangal" pitchFamily="18" charset="0"/>
              </a:rPr>
              <a:t>.</a:t>
            </a:r>
            <a:endParaRPr lang="en-US" sz="13800" dirty="0" smtClean="0">
              <a:solidFill>
                <a:srgbClr val="7030A0"/>
              </a:solidFill>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5406328"/>
            <a:ext cx="24387048" cy="11145401"/>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3086486" y="1866900"/>
            <a:ext cx="4369346" cy="5219700"/>
          </a:xfrm>
          <a:prstGeom prst="rect">
            <a:avLst/>
          </a:prstGeom>
          <a:noFill/>
          <a:ln/>
        </p:spPr>
      </p:sp>
      <p:sp>
        <p:nvSpPr>
          <p:cNvPr id="9" name="Shape 4"/>
          <p:cNvSpPr/>
          <p:nvPr/>
        </p:nvSpPr>
        <p:spPr>
          <a:xfrm>
            <a:off x="16931216" y="6527800"/>
            <a:ext cx="4369346" cy="5219700"/>
          </a:xfrm>
          <a:prstGeom prst="rect">
            <a:avLst/>
          </a:prstGeom>
          <a:noFill/>
          <a:ln/>
        </p:spPr>
      </p:sp>
      <p:sp>
        <p:nvSpPr>
          <p:cNvPr id="32769" name="Rectangle 1"/>
          <p:cNvSpPr>
            <a:spLocks noChangeArrowheads="1"/>
          </p:cNvSpPr>
          <p:nvPr/>
        </p:nvSpPr>
        <p:spPr bwMode="auto">
          <a:xfrm>
            <a:off x="0" y="0"/>
            <a:ext cx="24387175" cy="140346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4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All required text books, reference books, periodicals and journals provide to the junior and senior teaching staff.</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As per the requirement of all students fulfilled the all library services provide for compliance of their needs.</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The library services has been also provide to external readers.</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Library daily and annual work completed successfully.</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Computerization of all books  has been completed.</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The library faculty has providing through computerized system.</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In Library N – List 6000 E – Journals 97000 E – Books are Available in a Library.</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Manifesto of Government of Maharastra Lokrajya Magzine issue to the Students free of cost from 2015 -2016 to -2018-2019.</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Books Exhibitions was arranged in Each &amp; Every academic Year 2017-2018 to 2022-2023</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Extra Books Provided to the Students for project works.</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5400" b="0" i="0" u="none" strike="noStrike" cap="none" normalizeH="0" baseline="0" dirty="0" smtClean="0">
                <a:ln>
                  <a:noFill/>
                </a:ln>
                <a:solidFill>
                  <a:srgbClr val="B01092"/>
                </a:solidFill>
                <a:effectLst/>
                <a:latin typeface="Calibri" pitchFamily="34" charset="0"/>
                <a:ea typeface="Times New Roman" pitchFamily="18" charset="0"/>
                <a:cs typeface="Mangal" pitchFamily="18" charset="0"/>
              </a:rPr>
              <a:t> Paper cuttings Services to  Students &amp; Staff as per Demands.</a:t>
            </a:r>
            <a:endParaRPr kumimoji="0" lang="en-US" sz="7200" b="0" i="0" u="none" strike="noStrike" cap="none" normalizeH="0" baseline="0" dirty="0" smtClean="0">
              <a:ln>
                <a:noFill/>
              </a:ln>
              <a:solidFill>
                <a:srgbClr val="B01092"/>
              </a:solidFill>
              <a:effectLst/>
              <a:latin typeface="Arial" pitchFamily="34" charset="0"/>
              <a:cs typeface="Arial" pitchFamily="34" charset="0"/>
            </a:endParaRPr>
          </a:p>
          <a:p>
            <a:pPr marL="742950" marR="0" lvl="0" indent="-742950" algn="l" defTabSz="914400" rtl="0" eaLnBrk="0" fontAlgn="base" latinLnBrk="0" hangingPunct="0">
              <a:lnSpc>
                <a:spcPct val="100000"/>
              </a:lnSpc>
              <a:spcBef>
                <a:spcPct val="0"/>
              </a:spcBef>
              <a:spcAft>
                <a:spcPct val="0"/>
              </a:spcAft>
              <a:buClrTx/>
              <a:buSzTx/>
              <a:buFontTx/>
              <a:buAutoNum type="arabicPeriod" startAt="5"/>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127" y="0"/>
            <a:ext cx="12300420" cy="1015663"/>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kumimoji="0" lang="en-US" sz="6000" b="1" i="0" u="none" strike="noStrike" cap="none" spc="0" normalizeH="0" baseline="0" dirty="0" smtClean="0">
                <a:ln>
                  <a:prstDash val="solid"/>
                </a:ln>
                <a:solidFill>
                  <a:srgbClr val="FFFF00"/>
                </a:solidFill>
                <a:effectLst>
                  <a:outerShdw blurRad="88000" dist="50800" dir="5040000" algn="tl">
                    <a:schemeClr val="accent4">
                      <a:tint val="80000"/>
                      <a:satMod val="250000"/>
                      <a:alpha val="45000"/>
                    </a:schemeClr>
                  </a:outerShdw>
                </a:effectLst>
                <a:latin typeface="Calibri" pitchFamily="34" charset="0"/>
                <a:ea typeface="Times New Roman" pitchFamily="18" charset="0"/>
                <a:cs typeface="Mangal" pitchFamily="18" charset="0"/>
              </a:rPr>
              <a:t>9. Achievement of Department </a:t>
            </a:r>
            <a:r>
              <a:rPr kumimoji="0" lang="en-US" sz="5400" b="1" i="0" u="none" strike="noStrike" cap="none" spc="0" normalizeH="0" baseline="0" dirty="0" smtClean="0">
                <a:ln>
                  <a:prstDash val="solid"/>
                </a:ln>
                <a:solidFill>
                  <a:srgbClr val="FFFF00"/>
                </a:solidFill>
                <a:effectLst>
                  <a:outerShdw blurRad="88000" dist="50800" dir="5040000" algn="tl">
                    <a:schemeClr val="accent4">
                      <a:tint val="80000"/>
                      <a:satMod val="250000"/>
                      <a:alpha val="45000"/>
                    </a:schemeClr>
                  </a:outerShdw>
                </a:effectLst>
                <a:latin typeface="Calibri" pitchFamily="34" charset="0"/>
                <a:ea typeface="Times New Roman" pitchFamily="18" charset="0"/>
                <a:cs typeface="Mangal" pitchFamily="18" charset="0"/>
              </a:rPr>
              <a:t>in Brief</a:t>
            </a:r>
            <a:endParaRPr lang="en-US" sz="5400" b="1" cap="none" spc="0" dirty="0">
              <a:ln>
                <a:prstDash val="solid"/>
              </a:ln>
              <a:solidFill>
                <a:srgbClr val="FFFF00"/>
              </a:solidFill>
              <a:effectLst>
                <a:outerShdw blurRad="88000" dist="50800" dir="5040000" algn="tl">
                  <a:schemeClr val="accent4">
                    <a:tint val="80000"/>
                    <a:satMod val="250000"/>
                    <a:alpha val="45000"/>
                  </a:schemeClr>
                </a:outerShdw>
              </a:effectLst>
            </a:endParaRPr>
          </a:p>
        </p:txBody>
      </p:sp>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5406328"/>
            <a:ext cx="24387048" cy="11145401"/>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3086486" y="1866900"/>
            <a:ext cx="4369346" cy="5219700"/>
          </a:xfrm>
          <a:prstGeom prst="rect">
            <a:avLst/>
          </a:prstGeom>
          <a:noFill/>
          <a:ln/>
        </p:spPr>
      </p:sp>
      <p:sp>
        <p:nvSpPr>
          <p:cNvPr id="9" name="Shape 4"/>
          <p:cNvSpPr/>
          <p:nvPr/>
        </p:nvSpPr>
        <p:spPr>
          <a:xfrm>
            <a:off x="16931216" y="6527800"/>
            <a:ext cx="4369346" cy="5219700"/>
          </a:xfrm>
          <a:prstGeom prst="rect">
            <a:avLst/>
          </a:prstGeom>
          <a:noFill/>
          <a:ln/>
        </p:spPr>
      </p:sp>
      <p:sp>
        <p:nvSpPr>
          <p:cNvPr id="32769" name="Rectangle 1"/>
          <p:cNvSpPr>
            <a:spLocks noChangeArrowheads="1"/>
          </p:cNvSpPr>
          <p:nvPr/>
        </p:nvSpPr>
        <p:spPr bwMode="auto">
          <a:xfrm>
            <a:off x="0" y="0"/>
            <a:ext cx="24387175" cy="149579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6600" b="1" dirty="0" smtClean="0">
                <a:ln>
                  <a:prstDash val="solid"/>
                </a:ln>
                <a:solidFill>
                  <a:srgbClr val="FFFF00"/>
                </a:solidFill>
                <a:effectLst>
                  <a:outerShdw blurRad="88000" dist="50800" dir="5040000" algn="tl">
                    <a:schemeClr val="accent4">
                      <a:tint val="80000"/>
                      <a:satMod val="250000"/>
                      <a:alpha val="45000"/>
                    </a:schemeClr>
                  </a:outerShdw>
                </a:effectLst>
                <a:latin typeface="Calibri" pitchFamily="34" charset="0"/>
                <a:ea typeface="Times New Roman" pitchFamily="18" charset="0"/>
                <a:cs typeface="Mangal" pitchFamily="18" charset="0"/>
              </a:rPr>
              <a:t>10.   Future plan of library</a:t>
            </a:r>
          </a:p>
          <a:p>
            <a:pPr lvl="0"/>
            <a:r>
              <a:rPr lang="en-US" sz="7200" dirty="0" smtClean="0">
                <a:solidFill>
                  <a:srgbClr val="B01092"/>
                </a:solidFill>
                <a:latin typeface="Calibri" pitchFamily="34" charset="0"/>
                <a:ea typeface="Times New Roman" pitchFamily="18" charset="0"/>
                <a:cs typeface="Mangal" pitchFamily="18" charset="0"/>
              </a:rPr>
              <a:t>1</a:t>
            </a:r>
            <a:r>
              <a:rPr lang="en-US" sz="6600" dirty="0" smtClean="0">
                <a:solidFill>
                  <a:srgbClr val="B01092"/>
                </a:solidFill>
                <a:latin typeface="Calibri" pitchFamily="34" charset="0"/>
                <a:ea typeface="Times New Roman" pitchFamily="18" charset="0"/>
                <a:cs typeface="Mangal" pitchFamily="18" charset="0"/>
              </a:rPr>
              <a:t>. As per need and consent of all junior and senior teaching staffs and students to order the text book, reference book other reading material, periodicals and journals.</a:t>
            </a:r>
          </a:p>
          <a:p>
            <a:pPr lvl="0"/>
            <a:r>
              <a:rPr lang="en-US" sz="6600" dirty="0" smtClean="0">
                <a:solidFill>
                  <a:srgbClr val="B01092"/>
                </a:solidFill>
                <a:latin typeface="Calibri" pitchFamily="34" charset="0"/>
                <a:ea typeface="Times New Roman" pitchFamily="18" charset="0"/>
                <a:cs typeface="Mangal" pitchFamily="18" charset="0"/>
              </a:rPr>
              <a:t>2. To Start M.O.U. With 2 to 3 Colleges Library in this academic Year.</a:t>
            </a:r>
          </a:p>
          <a:p>
            <a:pPr lvl="0"/>
            <a:r>
              <a:rPr lang="en-US" sz="6600" dirty="0" smtClean="0">
                <a:solidFill>
                  <a:srgbClr val="B01092"/>
                </a:solidFill>
                <a:latin typeface="Calibri" pitchFamily="34" charset="0"/>
                <a:ea typeface="Times New Roman" pitchFamily="18" charset="0"/>
                <a:cs typeface="Mangal" pitchFamily="18" charset="0"/>
              </a:rPr>
              <a:t>3. To undertake Minor Rsearch Paper in Library Science</a:t>
            </a:r>
          </a:p>
          <a:p>
            <a:pPr lvl="0"/>
            <a:r>
              <a:rPr lang="en-US" sz="6600" dirty="0" smtClean="0">
                <a:solidFill>
                  <a:srgbClr val="B01092"/>
                </a:solidFill>
                <a:latin typeface="Calibri" pitchFamily="34" charset="0"/>
                <a:ea typeface="Times New Roman" pitchFamily="18" charset="0"/>
                <a:cs typeface="Mangal" pitchFamily="18" charset="0"/>
              </a:rPr>
              <a:t>4. To provide N-list E-Books &amp; E-journals to Senior teaching staffs and students &amp; Tell them Importance of this Recourse. </a:t>
            </a:r>
          </a:p>
          <a:p>
            <a:pPr lvl="0"/>
            <a:r>
              <a:rPr lang="en-US" sz="6600" dirty="0" smtClean="0">
                <a:solidFill>
                  <a:srgbClr val="B01092"/>
                </a:solidFill>
                <a:latin typeface="Calibri" pitchFamily="34" charset="0"/>
                <a:ea typeface="Times New Roman" pitchFamily="18" charset="0"/>
                <a:cs typeface="Mangal" pitchFamily="18" charset="0"/>
              </a:rPr>
              <a:t>5. To give the necessary all reading materials to the readers.  </a:t>
            </a:r>
          </a:p>
          <a:p>
            <a:pPr lvl="0"/>
            <a:r>
              <a:rPr lang="en-US" sz="6600" dirty="0" smtClean="0">
                <a:solidFill>
                  <a:srgbClr val="B01092"/>
                </a:solidFill>
                <a:latin typeface="Calibri" pitchFamily="34" charset="0"/>
                <a:ea typeface="Times New Roman" pitchFamily="18" charset="0"/>
                <a:cs typeface="Mangal" pitchFamily="18" charset="0"/>
              </a:rPr>
              <a:t>6. Access Facilities N-List E-Books &amp; E- Journals to the Students.</a:t>
            </a:r>
          </a:p>
          <a:p>
            <a:pPr lvl="0"/>
            <a:r>
              <a:rPr lang="en-US" sz="6600" dirty="0" smtClean="0">
                <a:solidFill>
                  <a:srgbClr val="B01092"/>
                </a:solidFill>
                <a:latin typeface="Calibri" pitchFamily="34" charset="0"/>
                <a:ea typeface="Times New Roman" pitchFamily="18" charset="0"/>
                <a:cs typeface="Mangal" pitchFamily="18" charset="0"/>
              </a:rPr>
              <a:t>7. A Positive Strategy towards  Green Library Implements</a:t>
            </a:r>
            <a:r>
              <a:rPr lang="en-US" sz="4800" dirty="0" smtClean="0">
                <a:latin typeface="Calibri" pitchFamily="34" charset="0"/>
                <a:ea typeface="Times New Roman" pitchFamily="18" charset="0"/>
                <a:cs typeface="Mangal" pitchFamily="18" charset="0"/>
              </a:rPr>
              <a:t>.</a:t>
            </a:r>
          </a:p>
          <a:p>
            <a:r>
              <a:rPr lang="en-US" sz="4800" dirty="0" smtClean="0">
                <a:latin typeface="Calibri" pitchFamily="34" charset="0"/>
                <a:ea typeface="Times New Roman" pitchFamily="18" charset="0"/>
                <a:cs typeface="Mangal" pitchFamily="18" charset="0"/>
              </a:rPr>
              <a:t> </a:t>
            </a:r>
          </a:p>
          <a:p>
            <a:pPr lvl="0"/>
            <a:endParaRPr lang="en-US" sz="4400" dirty="0" smtClean="0"/>
          </a:p>
          <a:p>
            <a:r>
              <a:rPr lang="en-US" sz="4400" b="1" dirty="0" smtClean="0"/>
              <a:t> </a:t>
            </a:r>
            <a:endParaRPr lang="en-US" sz="4800" dirty="0" smtClean="0"/>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5400" b="0" i="0" u="none" strike="noStrike" cap="none" normalizeH="0" baseline="0" dirty="0" smtClean="0">
              <a:ln>
                <a:noFill/>
              </a:ln>
              <a:solidFill>
                <a:schemeClr val="tx1"/>
              </a:solidFill>
              <a:effectLst/>
              <a:latin typeface="Arial" pitchFamily="34" charset="0"/>
              <a:cs typeface="Arial" pitchFamily="34" charset="0"/>
            </a:endParaRPr>
          </a:p>
          <a:p>
            <a:pPr marL="742950" marR="0" lvl="0" indent="-742950" algn="l" defTabSz="914400" rtl="0" eaLnBrk="0" fontAlgn="base" latinLnBrk="0" hangingPunct="0">
              <a:lnSpc>
                <a:spcPct val="100000"/>
              </a:lnSpc>
              <a:spcBef>
                <a:spcPct val="0"/>
              </a:spcBef>
              <a:spcAft>
                <a:spcPct val="0"/>
              </a:spcAft>
              <a:buClrTx/>
              <a:buSzTx/>
              <a:buFontTx/>
              <a:buAutoNum type="arabicPeriod" startAt="5"/>
              <a:tabLst/>
            </a:pP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4" name="Shape 1"/>
          <p:cNvSpPr/>
          <p:nvPr/>
        </p:nvSpPr>
        <p:spPr>
          <a:xfrm>
            <a:off x="2146568" y="4025900"/>
            <a:ext cx="8205226" cy="8204200"/>
          </a:xfrm>
          <a:prstGeom prst="rect">
            <a:avLst/>
          </a:prstGeom>
          <a:noFill/>
          <a:ln/>
        </p:spPr>
      </p:sp>
      <p:sp>
        <p:nvSpPr>
          <p:cNvPr id="11" name="Shape 8"/>
          <p:cNvSpPr/>
          <p:nvPr/>
        </p:nvSpPr>
        <p:spPr>
          <a:xfrm>
            <a:off x="23370921" y="10515600"/>
            <a:ext cx="1016127" cy="3200400"/>
          </a:xfrm>
          <a:prstGeom prst="rect">
            <a:avLst/>
          </a:prstGeom>
          <a:noFill/>
          <a:ln/>
        </p:spPr>
      </p:sp>
      <p:sp>
        <p:nvSpPr>
          <p:cNvPr id="13" name="Shape 9"/>
          <p:cNvSpPr/>
          <p:nvPr/>
        </p:nvSpPr>
        <p:spPr>
          <a:xfrm>
            <a:off x="12638080" y="3594100"/>
            <a:ext cx="8459257" cy="2540000"/>
          </a:xfrm>
          <a:prstGeom prst="rect">
            <a:avLst/>
          </a:prstGeom>
          <a:noFill/>
          <a:ln/>
        </p:spPr>
      </p:sp>
      <p:sp>
        <p:nvSpPr>
          <p:cNvPr id="15" name="Shape 10"/>
          <p:cNvSpPr/>
          <p:nvPr/>
        </p:nvSpPr>
        <p:spPr>
          <a:xfrm>
            <a:off x="12638080" y="4914900"/>
            <a:ext cx="8459257" cy="1219200"/>
          </a:xfrm>
          <a:prstGeom prst="rect">
            <a:avLst/>
          </a:prstGeom>
          <a:noFill/>
          <a:ln/>
        </p:spPr>
      </p:sp>
      <p:sp>
        <p:nvSpPr>
          <p:cNvPr id="17" name="Shape 12"/>
          <p:cNvSpPr/>
          <p:nvPr/>
        </p:nvSpPr>
        <p:spPr>
          <a:xfrm>
            <a:off x="12638080" y="6946900"/>
            <a:ext cx="8459257" cy="2540000"/>
          </a:xfrm>
          <a:prstGeom prst="rect">
            <a:avLst/>
          </a:prstGeom>
          <a:noFill/>
          <a:ln/>
        </p:spPr>
      </p:sp>
      <p:sp>
        <p:nvSpPr>
          <p:cNvPr id="19" name="Shape 13"/>
          <p:cNvSpPr/>
          <p:nvPr/>
        </p:nvSpPr>
        <p:spPr>
          <a:xfrm>
            <a:off x="12638080" y="8267700"/>
            <a:ext cx="8459257" cy="1219200"/>
          </a:xfrm>
          <a:prstGeom prst="rect">
            <a:avLst/>
          </a:prstGeom>
          <a:noFill/>
          <a:ln/>
        </p:spPr>
      </p:sp>
      <p:sp>
        <p:nvSpPr>
          <p:cNvPr id="21" name="Shape 15"/>
          <p:cNvSpPr/>
          <p:nvPr/>
        </p:nvSpPr>
        <p:spPr>
          <a:xfrm>
            <a:off x="12638080" y="10299700"/>
            <a:ext cx="8459257" cy="2540004"/>
          </a:xfrm>
          <a:prstGeom prst="rect">
            <a:avLst/>
          </a:prstGeom>
          <a:noFill/>
          <a:ln/>
        </p:spPr>
      </p:sp>
      <p:sp>
        <p:nvSpPr>
          <p:cNvPr id="23" name="Shape 16"/>
          <p:cNvSpPr/>
          <p:nvPr/>
        </p:nvSpPr>
        <p:spPr>
          <a:xfrm>
            <a:off x="12638080" y="11620500"/>
            <a:ext cx="8459257" cy="1219200"/>
          </a:xfrm>
          <a:prstGeom prst="rect">
            <a:avLst/>
          </a:prstGeom>
          <a:noFill/>
          <a:ln/>
        </p:spPr>
      </p:sp>
      <p:sp>
        <p:nvSpPr>
          <p:cNvPr id="30721" name="Rectangle 1"/>
          <p:cNvSpPr>
            <a:spLocks noChangeArrowheads="1"/>
          </p:cNvSpPr>
          <p:nvPr/>
        </p:nvSpPr>
        <p:spPr bwMode="auto">
          <a:xfrm>
            <a:off x="0" y="2211526"/>
            <a:ext cx="24387175"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5400" b="1" dirty="0" smtClean="0">
                <a:solidFill>
                  <a:srgbClr val="00B050"/>
                </a:solidFill>
                <a:latin typeface="Calibri" pitchFamily="34" charset="0"/>
                <a:ea typeface="Times New Roman" pitchFamily="18" charset="0"/>
                <a:cs typeface="Mangal" pitchFamily="18" charset="0"/>
              </a:rPr>
              <a:t>K.K.M COLLEGE</a:t>
            </a:r>
          </a:p>
          <a:p>
            <a:pPr marL="0" marR="0" lvl="0" indent="0" algn="ctr" defTabSz="914400" rtl="0" eaLnBrk="0" fontAlgn="base" latinLnBrk="0" hangingPunct="0">
              <a:lnSpc>
                <a:spcPct val="100000"/>
              </a:lnSpc>
              <a:spcBef>
                <a:spcPct val="0"/>
              </a:spcBef>
              <a:spcAft>
                <a:spcPct val="0"/>
              </a:spcAft>
              <a:buClrTx/>
              <a:buSzTx/>
              <a:buFontTx/>
              <a:buNone/>
              <a:tabLst/>
            </a:pPr>
            <a:r>
              <a:rPr lang="en-US" sz="5400" b="1" dirty="0" smtClean="0">
                <a:solidFill>
                  <a:srgbClr val="00B050"/>
                </a:solidFill>
                <a:latin typeface="Calibri" pitchFamily="34" charset="0"/>
                <a:ea typeface="Times New Roman" pitchFamily="18" charset="0"/>
                <a:cs typeface="Mangal" pitchFamily="18" charset="0"/>
              </a:rPr>
              <a:t>MANWATH</a:t>
            </a:r>
          </a:p>
          <a:p>
            <a:pPr marL="0" marR="0" lvl="0" indent="0" algn="ctr" defTabSz="914400" rtl="0" eaLnBrk="0" fontAlgn="base" latinLnBrk="0" hangingPunct="0">
              <a:lnSpc>
                <a:spcPct val="100000"/>
              </a:lnSpc>
              <a:spcBef>
                <a:spcPct val="0"/>
              </a:spcBef>
              <a:spcAft>
                <a:spcPct val="0"/>
              </a:spcAft>
              <a:buClrTx/>
              <a:buSzTx/>
              <a:buFontTx/>
              <a:buNone/>
              <a:tabLst/>
            </a:pPr>
            <a:r>
              <a:rPr lang="en-US" sz="5400" b="1" dirty="0" smtClean="0">
                <a:solidFill>
                  <a:srgbClr val="00B050"/>
                </a:solidFill>
                <a:latin typeface="Calibri" pitchFamily="34" charset="0"/>
                <a:ea typeface="Times New Roman" pitchFamily="18" charset="0"/>
                <a:cs typeface="Mangal" pitchFamily="18" charset="0"/>
              </a:rPr>
              <a:t>DEPARTMENT OF LIBARARY</a:t>
            </a:r>
          </a:p>
          <a:p>
            <a:pPr marL="0" marR="0" lvl="0" indent="0" algn="ctr" defTabSz="914400" rtl="0" eaLnBrk="0" fontAlgn="base" latinLnBrk="0" hangingPunct="0">
              <a:lnSpc>
                <a:spcPct val="100000"/>
              </a:lnSpc>
              <a:spcBef>
                <a:spcPct val="0"/>
              </a:spcBef>
              <a:spcAft>
                <a:spcPct val="0"/>
              </a:spcAft>
              <a:buClrTx/>
              <a:buSzTx/>
              <a:buFontTx/>
              <a:buNone/>
              <a:tabLst/>
            </a:pPr>
            <a:r>
              <a:rPr lang="en-US" sz="5400" b="1" dirty="0" smtClean="0">
                <a:solidFill>
                  <a:srgbClr val="00B050"/>
                </a:solidFill>
                <a:latin typeface="Calibri" pitchFamily="34" charset="0"/>
                <a:ea typeface="Times New Roman" pitchFamily="18" charset="0"/>
                <a:cs typeface="Mangal" pitchFamily="18" charset="0"/>
              </a:rPr>
              <a:t>11.OPAC  LINK</a:t>
            </a:r>
          </a:p>
        </p:txBody>
      </p:sp>
      <p:sp>
        <p:nvSpPr>
          <p:cNvPr id="22" name="Rectangle 21"/>
          <p:cNvSpPr/>
          <p:nvPr/>
        </p:nvSpPr>
        <p:spPr>
          <a:xfrm>
            <a:off x="3525028" y="6485235"/>
            <a:ext cx="1733711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https://libcloud.mastersofterp.in/OPAC_V3/</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ECDE"/>
        </a:solidFill>
        <a:effectLst/>
      </p:bgPr>
    </p:bg>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2193524" y="6280534"/>
            <a:ext cx="12189356" cy="7435466"/>
          </a:xfrm>
          <a:prstGeom prst="rect">
            <a:avLst/>
          </a:prstGeom>
        </p:spPr>
      </p:pic>
      <p:sp>
        <p:nvSpPr>
          <p:cNvPr id="4" name="Shape 0"/>
          <p:cNvSpPr/>
          <p:nvPr/>
        </p:nvSpPr>
        <p:spPr>
          <a:xfrm>
            <a:off x="23370921" y="10515600"/>
            <a:ext cx="1016127" cy="3200400"/>
          </a:xfrm>
          <a:prstGeom prst="rect">
            <a:avLst/>
          </a:prstGeom>
          <a:noFill/>
          <a:ln/>
        </p:spPr>
      </p:sp>
      <p:sp>
        <p:nvSpPr>
          <p:cNvPr id="7" name="Shape 2"/>
          <p:cNvSpPr/>
          <p:nvPr/>
        </p:nvSpPr>
        <p:spPr>
          <a:xfrm>
            <a:off x="1778222" y="2489200"/>
            <a:ext cx="20843305" cy="10388605"/>
          </a:xfrm>
          <a:prstGeom prst="rect">
            <a:avLst/>
          </a:prstGeom>
          <a:noFill/>
          <a:ln/>
        </p:spPr>
      </p:sp>
      <p:sp>
        <p:nvSpPr>
          <p:cNvPr id="28673" name="Rectangle 1"/>
          <p:cNvSpPr>
            <a:spLocks noChangeArrowheads="1"/>
          </p:cNvSpPr>
          <p:nvPr/>
        </p:nvSpPr>
        <p:spPr bwMode="auto">
          <a:xfrm>
            <a:off x="0" y="-1"/>
            <a:ext cx="24387175" cy="137576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tab pos="0" algn="l"/>
              </a:tabLst>
            </a:pPr>
            <a:endParaRPr kumimoji="0" lang="en-US" sz="50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1.Working time of library is 9 am to 5 :30 pm on working day. Saturday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time is 9 am to 2:00 pm .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2.In Academic Years  2018-19 to 2023-24  the Library organized  21 Book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Exhibitions.</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3.The Book Review Competitions  has been organized by Library in Academic Year 2023-24 &amp; 2024-25</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4. Set of text books service provide by library under S.A.F. skim to top scholar students of B.A &amp; B.Com. also Jr. College Students.</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5. Two Books are provided at a time two B.sc. Students. These facility also available  who have optional English.</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6. Special Compartment Facility is available Asst. Professors Associate Professors and Professors.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7. Library has applied extra Books Facility During the Exam Period with according to condition of specific deposit.</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8. There is Facility of short open Library System available for  Students.</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9. Competitive Exam Center have  been started for students.</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endParaRPr kumimoji="0" lang="en-US" sz="3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0" y="0"/>
            <a:ext cx="24886161" cy="923330"/>
          </a:xfrm>
          <a:prstGeom prst="rect">
            <a:avLst/>
          </a:prstGeom>
          <a:noFill/>
        </p:spPr>
        <p:txBody>
          <a:bodyPr wrap="square" lIns="91440" tIns="45720" rIns="91440" bIns="45720">
            <a:spAutoFit/>
          </a:bodyPr>
          <a:lstStyle/>
          <a:p>
            <a:pPr algn="ctr"/>
            <a:r>
              <a:rPr kumimoji="0" lang="en-US" sz="5400" b="1" i="1" u="none" strike="noStrike" cap="all" spc="0" normalizeH="0" baseline="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alibri" pitchFamily="34" charset="0"/>
                <a:ea typeface="Times New Roman" pitchFamily="18" charset="0"/>
                <a:cs typeface="Mangal" pitchFamily="18" charset="0"/>
              </a:rPr>
              <a:t>12.Best Practices of K.K.M. College Library</a:t>
            </a:r>
            <a:endParaRPr lang="en-US" sz="5400" b="1" cap="all" spc="0"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Tree>
  </p:cSld>
  <p:clrMapOvr>
    <a:masterClrMapping/>
  </p:clrMapOvr>
  <p:transition>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2193524" y="6280534"/>
            <a:ext cx="12189356" cy="7435466"/>
          </a:xfrm>
          <a:prstGeom prst="rect">
            <a:avLst/>
          </a:prstGeom>
        </p:spPr>
      </p:pic>
      <p:sp>
        <p:nvSpPr>
          <p:cNvPr id="4" name="Shape 0"/>
          <p:cNvSpPr/>
          <p:nvPr/>
        </p:nvSpPr>
        <p:spPr>
          <a:xfrm>
            <a:off x="23370921" y="10515600"/>
            <a:ext cx="1016127" cy="3200400"/>
          </a:xfrm>
          <a:prstGeom prst="rect">
            <a:avLst/>
          </a:prstGeom>
          <a:noFill/>
          <a:ln/>
        </p:spPr>
      </p:sp>
      <p:sp>
        <p:nvSpPr>
          <p:cNvPr id="7" name="Shape 2"/>
          <p:cNvSpPr/>
          <p:nvPr/>
        </p:nvSpPr>
        <p:spPr>
          <a:xfrm>
            <a:off x="1778222" y="2489200"/>
            <a:ext cx="20843305" cy="10388605"/>
          </a:xfrm>
          <a:prstGeom prst="rect">
            <a:avLst/>
          </a:prstGeom>
          <a:noFill/>
          <a:ln/>
        </p:spPr>
      </p:sp>
      <p:sp>
        <p:nvSpPr>
          <p:cNvPr id="28673" name="Rectangle 1"/>
          <p:cNvSpPr>
            <a:spLocks noChangeArrowheads="1"/>
          </p:cNvSpPr>
          <p:nvPr/>
        </p:nvSpPr>
        <p:spPr bwMode="auto">
          <a:xfrm>
            <a:off x="0" y="-1"/>
            <a:ext cx="24387175" cy="111107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Lst>
            </a:pPr>
            <a:r>
              <a:rPr lang="en-US" sz="5400" b="1" i="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alibri" pitchFamily="34" charset="0"/>
                <a:ea typeface="Times New Roman" pitchFamily="18" charset="0"/>
                <a:cs typeface="Mangal" pitchFamily="18" charset="0"/>
              </a:rPr>
              <a:t>12.Best Practices of K.K.M. College Library</a:t>
            </a: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10. Maharashtra Government Lokrajya  Magazine is distributed to staff member &amp; students at free a cost.</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11. There is a Suggestion Box Facility available at Entry Gate of  Library.</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12. The Library General Rules are Placed at the Entry Gate of Library.</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13. Library has Displayed Important Notice on Notice Board as per time to time in whole Year.</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14.  Librarian Dr. S. N. Chobe has been working as co-editor of Manwata Yearly issue of the College since 7 years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15. University Examinations Internal marks are filled by Mr. S.A. Bochare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16. In every yearly camp of National Service Scheme Dr. S.N. Chobe </a:t>
            </a:r>
            <a:r>
              <a:rPr lang="en-US" sz="5000" dirty="0" smtClean="0">
                <a:solidFill>
                  <a:srgbClr val="7030A0"/>
                </a:solidFill>
                <a:latin typeface="Calibri" pitchFamily="34" charset="0"/>
                <a:ea typeface="Times New Roman" pitchFamily="18" charset="0"/>
                <a:cs typeface="Mangal" pitchFamily="18" charset="0"/>
              </a:rPr>
              <a:t> </a:t>
            </a: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delivers  his speech on different issues</a:t>
            </a:r>
            <a:r>
              <a:rPr kumimoji="0" lang="en-US" sz="5000" b="0" i="0" u="none" strike="noStrike" cap="none" normalizeH="0" baseline="0" dirty="0" smtClean="0">
                <a:ln>
                  <a:noFill/>
                </a:ln>
                <a:solidFill>
                  <a:srgbClr val="7030A0"/>
                </a:solidFill>
                <a:effectLst/>
                <a:latin typeface="DVOT-Surekh" pitchFamily="2" charset="0"/>
                <a:ea typeface="Times New Roman" pitchFamily="18" charset="0"/>
                <a:cs typeface="DVOT-Surekh" pitchFamily="2" charset="0"/>
              </a:rPr>
              <a:t>. </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r>
              <a:rPr kumimoji="0" lang="en-US" sz="50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17. Dr. S.N. Chobe has worked as an Yoga Teacher on the occasion of International Yoga Day on 21st June 2023 and 21st June 2024.</a:t>
            </a:r>
            <a:endParaRPr kumimoji="0" lang="en-US" sz="50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0" algn="l"/>
              </a:tabLst>
            </a:pPr>
            <a:endParaRPr kumimoji="0" lang="en-US" sz="5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pic>
        <p:nvPicPr>
          <p:cNvPr id="8" name="Image 5" descr="preencoded.png"/>
          <p:cNvPicPr>
            <a:picLocks noChangeAspect="1"/>
          </p:cNvPicPr>
          <p:nvPr/>
        </p:nvPicPr>
        <p:blipFill>
          <a:blip r:embed="rId4"/>
          <a:stretch>
            <a:fillRect/>
          </a:stretch>
        </p:blipFill>
        <p:spPr>
          <a:xfrm>
            <a:off x="6808051" y="6858000"/>
            <a:ext cx="5220352" cy="5232412"/>
          </a:xfrm>
          <a:prstGeom prst="rect">
            <a:avLst/>
          </a:prstGeom>
        </p:spPr>
      </p:pic>
      <p:pic>
        <p:nvPicPr>
          <p:cNvPr id="9" name="Image 6" descr="preencoded.png"/>
          <p:cNvPicPr>
            <a:picLocks noChangeAspect="1"/>
          </p:cNvPicPr>
          <p:nvPr/>
        </p:nvPicPr>
        <p:blipFill>
          <a:blip r:embed="rId5"/>
          <a:stretch>
            <a:fillRect/>
          </a:stretch>
        </p:blipFill>
        <p:spPr>
          <a:xfrm>
            <a:off x="12041105" y="6858000"/>
            <a:ext cx="5220352" cy="5232412"/>
          </a:xfrm>
          <a:prstGeom prst="rect">
            <a:avLst/>
          </a:prstGeom>
        </p:spPr>
      </p:pic>
      <p:pic>
        <p:nvPicPr>
          <p:cNvPr id="10" name="Image 7" descr="preencoded.png"/>
          <p:cNvPicPr>
            <a:picLocks noChangeAspect="1"/>
          </p:cNvPicPr>
          <p:nvPr/>
        </p:nvPicPr>
        <p:blipFill>
          <a:blip r:embed="rId6"/>
          <a:stretch>
            <a:fillRect/>
          </a:stretch>
        </p:blipFill>
        <p:spPr>
          <a:xfrm>
            <a:off x="12028403" y="1079500"/>
            <a:ext cx="12702" cy="11569700"/>
          </a:xfrm>
          <a:prstGeom prst="rect">
            <a:avLst/>
          </a:prstGeom>
        </p:spPr>
      </p:pic>
      <p:pic>
        <p:nvPicPr>
          <p:cNvPr id="16" name="Image 9" descr="preencoded.png"/>
          <p:cNvPicPr>
            <a:picLocks noChangeAspect="1"/>
          </p:cNvPicPr>
          <p:nvPr/>
        </p:nvPicPr>
        <p:blipFill>
          <a:blip r:embed="rId7"/>
          <a:stretch>
            <a:fillRect/>
          </a:stretch>
        </p:blipFill>
        <p:spPr>
          <a:xfrm>
            <a:off x="3327816" y="1079500"/>
            <a:ext cx="1625803" cy="1625600"/>
          </a:xfrm>
          <a:prstGeom prst="rect">
            <a:avLst/>
          </a:prstGeom>
        </p:spPr>
      </p:pic>
      <p:pic>
        <p:nvPicPr>
          <p:cNvPr id="18" name="Image 11" descr="preencoded.png"/>
          <p:cNvPicPr>
            <a:picLocks noChangeAspect="1"/>
          </p:cNvPicPr>
          <p:nvPr/>
        </p:nvPicPr>
        <p:blipFill>
          <a:blip r:embed="rId7"/>
          <a:stretch>
            <a:fillRect/>
          </a:stretch>
        </p:blipFill>
        <p:spPr>
          <a:xfrm>
            <a:off x="3327816" y="8128000"/>
            <a:ext cx="1625803" cy="1625600"/>
          </a:xfrm>
          <a:prstGeom prst="rect">
            <a:avLst/>
          </a:prstGeom>
        </p:spPr>
      </p:pic>
      <p:pic>
        <p:nvPicPr>
          <p:cNvPr id="20" name="Image 13" descr="preencoded.png"/>
          <p:cNvPicPr>
            <a:picLocks noChangeAspect="1"/>
          </p:cNvPicPr>
          <p:nvPr/>
        </p:nvPicPr>
        <p:blipFill>
          <a:blip r:embed="rId7"/>
          <a:stretch>
            <a:fillRect/>
          </a:stretch>
        </p:blipFill>
        <p:spPr>
          <a:xfrm>
            <a:off x="16473959" y="1079500"/>
            <a:ext cx="1625803" cy="1625600"/>
          </a:xfrm>
          <a:prstGeom prst="rect">
            <a:avLst/>
          </a:prstGeom>
        </p:spPr>
      </p:pic>
      <p:pic>
        <p:nvPicPr>
          <p:cNvPr id="22" name="Image 15" descr="preencoded.png"/>
          <p:cNvPicPr>
            <a:picLocks noChangeAspect="1"/>
          </p:cNvPicPr>
          <p:nvPr/>
        </p:nvPicPr>
        <p:blipFill>
          <a:blip r:embed="rId7"/>
          <a:stretch>
            <a:fillRect/>
          </a:stretch>
        </p:blipFill>
        <p:spPr>
          <a:xfrm>
            <a:off x="16473959" y="8128000"/>
            <a:ext cx="1625803" cy="1625600"/>
          </a:xfrm>
          <a:prstGeom prst="rect">
            <a:avLst/>
          </a:prstGeom>
        </p:spPr>
      </p:pic>
      <p:sp>
        <p:nvSpPr>
          <p:cNvPr id="24" name="Shape 5"/>
          <p:cNvSpPr/>
          <p:nvPr/>
        </p:nvSpPr>
        <p:spPr>
          <a:xfrm>
            <a:off x="3327816" y="3511550"/>
            <a:ext cx="4572572" cy="2044700"/>
          </a:xfrm>
          <a:prstGeom prst="rect">
            <a:avLst/>
          </a:prstGeom>
          <a:noFill/>
          <a:ln/>
        </p:spPr>
      </p:sp>
      <p:sp>
        <p:nvSpPr>
          <p:cNvPr id="25" name="Shape 6"/>
          <p:cNvSpPr/>
          <p:nvPr/>
        </p:nvSpPr>
        <p:spPr>
          <a:xfrm>
            <a:off x="3327816" y="3511550"/>
            <a:ext cx="4572572" cy="2044700"/>
          </a:xfrm>
          <a:prstGeom prst="rect">
            <a:avLst/>
          </a:prstGeom>
          <a:noFill/>
          <a:ln/>
        </p:spPr>
      </p:sp>
      <p:sp>
        <p:nvSpPr>
          <p:cNvPr id="26" name="Shape 7"/>
          <p:cNvSpPr/>
          <p:nvPr/>
        </p:nvSpPr>
        <p:spPr>
          <a:xfrm>
            <a:off x="3327816" y="3511550"/>
            <a:ext cx="4572572" cy="2044700"/>
          </a:xfrm>
          <a:prstGeom prst="rect">
            <a:avLst/>
          </a:prstGeom>
          <a:noFill/>
          <a:ln/>
        </p:spPr>
      </p:sp>
      <p:sp>
        <p:nvSpPr>
          <p:cNvPr id="29" name="Shape 10"/>
          <p:cNvSpPr/>
          <p:nvPr/>
        </p:nvSpPr>
        <p:spPr>
          <a:xfrm>
            <a:off x="3327816" y="10560050"/>
            <a:ext cx="4572572" cy="2044700"/>
          </a:xfrm>
          <a:prstGeom prst="rect">
            <a:avLst/>
          </a:prstGeom>
          <a:noFill/>
          <a:ln/>
        </p:spPr>
      </p:sp>
      <p:sp>
        <p:nvSpPr>
          <p:cNvPr id="30" name="Shape 11"/>
          <p:cNvSpPr/>
          <p:nvPr/>
        </p:nvSpPr>
        <p:spPr>
          <a:xfrm>
            <a:off x="3327816" y="10560050"/>
            <a:ext cx="4572572" cy="2044700"/>
          </a:xfrm>
          <a:prstGeom prst="rect">
            <a:avLst/>
          </a:prstGeom>
          <a:noFill/>
          <a:ln/>
        </p:spPr>
      </p:sp>
      <p:sp>
        <p:nvSpPr>
          <p:cNvPr id="31" name="Shape 12"/>
          <p:cNvSpPr/>
          <p:nvPr/>
        </p:nvSpPr>
        <p:spPr>
          <a:xfrm>
            <a:off x="3327816" y="10560050"/>
            <a:ext cx="4572572" cy="2044700"/>
          </a:xfrm>
          <a:prstGeom prst="rect">
            <a:avLst/>
          </a:prstGeom>
          <a:noFill/>
          <a:ln/>
        </p:spPr>
      </p:sp>
      <p:sp>
        <p:nvSpPr>
          <p:cNvPr id="34" name="Shape 15"/>
          <p:cNvSpPr/>
          <p:nvPr/>
        </p:nvSpPr>
        <p:spPr>
          <a:xfrm>
            <a:off x="16473959" y="3511550"/>
            <a:ext cx="4572572" cy="2044700"/>
          </a:xfrm>
          <a:prstGeom prst="rect">
            <a:avLst/>
          </a:prstGeom>
          <a:noFill/>
          <a:ln/>
        </p:spPr>
      </p:sp>
      <p:sp>
        <p:nvSpPr>
          <p:cNvPr id="35" name="Shape 16"/>
          <p:cNvSpPr/>
          <p:nvPr/>
        </p:nvSpPr>
        <p:spPr>
          <a:xfrm>
            <a:off x="16473959" y="3511550"/>
            <a:ext cx="4572572" cy="2044700"/>
          </a:xfrm>
          <a:prstGeom prst="rect">
            <a:avLst/>
          </a:prstGeom>
          <a:noFill/>
          <a:ln/>
        </p:spPr>
      </p:sp>
      <p:sp>
        <p:nvSpPr>
          <p:cNvPr id="36" name="Shape 17"/>
          <p:cNvSpPr/>
          <p:nvPr/>
        </p:nvSpPr>
        <p:spPr>
          <a:xfrm>
            <a:off x="16473959" y="3511550"/>
            <a:ext cx="4572572" cy="2044700"/>
          </a:xfrm>
          <a:prstGeom prst="rect">
            <a:avLst/>
          </a:prstGeom>
          <a:noFill/>
          <a:ln/>
        </p:spPr>
      </p:sp>
      <p:sp>
        <p:nvSpPr>
          <p:cNvPr id="39" name="Shape 20"/>
          <p:cNvSpPr/>
          <p:nvPr/>
        </p:nvSpPr>
        <p:spPr>
          <a:xfrm>
            <a:off x="16473959" y="10560050"/>
            <a:ext cx="4572572" cy="2044700"/>
          </a:xfrm>
          <a:prstGeom prst="rect">
            <a:avLst/>
          </a:prstGeom>
          <a:noFill/>
          <a:ln/>
        </p:spPr>
      </p:sp>
      <p:sp>
        <p:nvSpPr>
          <p:cNvPr id="40" name="Shape 21"/>
          <p:cNvSpPr/>
          <p:nvPr/>
        </p:nvSpPr>
        <p:spPr>
          <a:xfrm>
            <a:off x="16473959" y="10560050"/>
            <a:ext cx="4572572" cy="2044700"/>
          </a:xfrm>
          <a:prstGeom prst="rect">
            <a:avLst/>
          </a:prstGeom>
          <a:noFill/>
          <a:ln/>
        </p:spPr>
      </p:sp>
      <p:sp>
        <p:nvSpPr>
          <p:cNvPr id="41" name="Shape 22"/>
          <p:cNvSpPr/>
          <p:nvPr/>
        </p:nvSpPr>
        <p:spPr>
          <a:xfrm>
            <a:off x="16473959" y="10560050"/>
            <a:ext cx="4572572" cy="2044700"/>
          </a:xfrm>
          <a:prstGeom prst="rect">
            <a:avLst/>
          </a:prstGeom>
          <a:noFill/>
          <a:ln/>
        </p:spPr>
      </p:sp>
      <p:graphicFrame>
        <p:nvGraphicFramePr>
          <p:cNvPr id="45" name="Table 44"/>
          <p:cNvGraphicFramePr>
            <a:graphicFrameLocks noGrp="1"/>
          </p:cNvGraphicFramePr>
          <p:nvPr/>
        </p:nvGraphicFramePr>
        <p:xfrm>
          <a:off x="5805377" y="3854928"/>
          <a:ext cx="11456080" cy="8794272"/>
        </p:xfrm>
        <a:graphic>
          <a:graphicData uri="http://schemas.openxmlformats.org/drawingml/2006/table">
            <a:tbl>
              <a:tblPr/>
              <a:tblGrid>
                <a:gridCol w="1594646"/>
                <a:gridCol w="2067747"/>
                <a:gridCol w="2581910"/>
                <a:gridCol w="3212856"/>
                <a:gridCol w="1998921"/>
              </a:tblGrid>
              <a:tr h="1598838">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Sr. No.</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Year</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Text Books</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Reference Books</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Total</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144">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1</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2018-19</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403</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86</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489</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8858">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2</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2019-20</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903</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170</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1073</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144">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3</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2020-21</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797</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185</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982</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144">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4</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2021-22</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202</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109</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311</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144">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5</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2022-23</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7030A0"/>
                          </a:solidFill>
                          <a:latin typeface="Calibri"/>
                          <a:ea typeface="Times New Roman"/>
                          <a:cs typeface="Calibri"/>
                        </a:rPr>
                        <a:t>315</a:t>
                      </a:r>
                      <a:endParaRPr lang="en-US" sz="2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110</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7030A0"/>
                          </a:solidFill>
                          <a:latin typeface="Calibri"/>
                          <a:ea typeface="Times New Roman"/>
                          <a:cs typeface="Calibri"/>
                        </a:rPr>
                        <a:t>425</a:t>
                      </a:r>
                      <a:endParaRPr lang="en-US" sz="2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5" name="Rectangle 1"/>
          <p:cNvSpPr>
            <a:spLocks noChangeArrowheads="1"/>
          </p:cNvSpPr>
          <p:nvPr/>
        </p:nvSpPr>
        <p:spPr bwMode="auto">
          <a:xfrm>
            <a:off x="0" y="-1"/>
            <a:ext cx="24387175" cy="45550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endParaRPr lang="en-US" sz="4000" b="1" dirty="0" smtClean="0">
              <a:latin typeface="Calibri" pitchFamily="34" charset="0"/>
              <a:ea typeface="Times New Roman" pitchFamily="18" charset="0"/>
              <a:cs typeface="Mangal" pitchFamily="18" charset="0"/>
            </a:endParaRPr>
          </a:p>
          <a:p>
            <a:pPr lvl="0" algn="ctr" eaLnBrk="0" fontAlgn="base" hangingPunct="0">
              <a:spcBef>
                <a:spcPct val="0"/>
              </a:spcBef>
              <a:spcAft>
                <a:spcPct val="0"/>
              </a:spcAft>
            </a:pPr>
            <a:endParaRPr lang="en-US" sz="4000" b="1" dirty="0" smtClean="0">
              <a:latin typeface="Calibri" pitchFamily="34" charset="0"/>
              <a:ea typeface="Times New Roman" pitchFamily="18" charset="0"/>
              <a:cs typeface="Mangal" pitchFamily="18" charset="0"/>
            </a:endParaRPr>
          </a:p>
          <a:p>
            <a:pPr lvl="0" algn="ctr" eaLnBrk="0" fontAlgn="base" hangingPunct="0">
              <a:spcBef>
                <a:spcPct val="0"/>
              </a:spcBef>
              <a:spcAft>
                <a:spcPct val="0"/>
              </a:spcAft>
            </a:pPr>
            <a:endParaRPr lang="en-US" sz="4000" b="1" dirty="0" smtClean="0">
              <a:latin typeface="Calibri" pitchFamily="34" charset="0"/>
              <a:ea typeface="Times New Roman" pitchFamily="18" charset="0"/>
              <a:cs typeface="Mangal" pitchFamily="18" charset="0"/>
            </a:endParaRPr>
          </a:p>
          <a:p>
            <a:pPr lvl="0" algn="ctr" eaLnBrk="0" fontAlgn="base" hangingPunct="0">
              <a:spcBef>
                <a:spcPct val="0"/>
              </a:spcBef>
              <a:spcAft>
                <a:spcPct val="0"/>
              </a:spcAft>
            </a:pPr>
            <a:endParaRPr lang="en-US" sz="4000" b="1" dirty="0" smtClean="0">
              <a:latin typeface="Calibri" pitchFamily="34" charset="0"/>
              <a:ea typeface="Times New Roman" pitchFamily="18" charset="0"/>
              <a:cs typeface="Mangal" pitchFamily="18" charset="0"/>
            </a:endParaRPr>
          </a:p>
          <a:p>
            <a:pPr lvl="0" algn="ctr" eaLnBrk="0" fontAlgn="base" hangingPunct="0">
              <a:spcBef>
                <a:spcPct val="0"/>
              </a:spcBef>
              <a:spcAft>
                <a:spcPct val="0"/>
              </a:spcAft>
            </a:pP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cs typeface="Mangal" pitchFamily="18" charset="0"/>
              </a:rPr>
              <a:t>13. Books Purchase Report-2023-24.</a:t>
            </a:r>
          </a:p>
          <a:p>
            <a:pPr lvl="0" algn="ctr" eaLnBrk="0" fontAlgn="base" hangingPunct="0">
              <a:spcBef>
                <a:spcPct val="0"/>
              </a:spcBef>
              <a:spcAft>
                <a:spcPct val="0"/>
              </a:spcAft>
            </a:pP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Rectangle 27"/>
          <p:cNvSpPr/>
          <p:nvPr/>
        </p:nvSpPr>
        <p:spPr>
          <a:xfrm>
            <a:off x="7421526" y="202337"/>
            <a:ext cx="8489055"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eaLnBrk="0" fontAlgn="base" hangingPunct="0">
              <a:spcBef>
                <a:spcPct val="0"/>
              </a:spcBef>
              <a:spcAft>
                <a:spcPct val="0"/>
              </a:spcAft>
            </a:pPr>
            <a:r>
              <a:rPr kumimoji="0" lang="en-US" sz="5400" b="1" i="0" u="sng" strike="noStrike" cap="non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cs typeface="Mangal" pitchFamily="18" charset="0"/>
              </a:rPr>
              <a:t>K.K.M</a:t>
            </a:r>
            <a:r>
              <a:rPr lang="en-US" sz="5400" b="1" u="sng"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cs typeface="Mangal" pitchFamily="18" charset="0"/>
              </a:rPr>
              <a:t> COLLEGE, MANWATH.</a:t>
            </a:r>
            <a:endPar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lvl="0" algn="ctr" eaLnBrk="0" fontAlgn="base" hangingPunct="0">
              <a:spcBef>
                <a:spcPct val="0"/>
              </a:spcBef>
              <a:spcAft>
                <a:spcPct val="0"/>
              </a:spcAft>
            </a:pPr>
            <a:r>
              <a:rPr lang="en-US" sz="5400" b="1" u="sng"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cs typeface="Mangal" pitchFamily="18" charset="0"/>
              </a:rPr>
              <a:t>DEPARTMENT OF LIBRARY</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pic>
        <p:nvPicPr>
          <p:cNvPr id="6" name="Image 3" descr="preencoded.png"/>
          <p:cNvPicPr>
            <a:picLocks noChangeAspect="1"/>
          </p:cNvPicPr>
          <p:nvPr/>
        </p:nvPicPr>
        <p:blipFill>
          <a:blip r:embed="rId4"/>
          <a:stretch>
            <a:fillRect/>
          </a:stretch>
        </p:blipFill>
        <p:spPr>
          <a:xfrm>
            <a:off x="17439280" y="1062665"/>
            <a:ext cx="6084060" cy="12369800"/>
          </a:xfrm>
          <a:prstGeom prst="rect">
            <a:avLst/>
          </a:prstGeom>
        </p:spPr>
      </p:pic>
      <p:sp>
        <p:nvSpPr>
          <p:cNvPr id="8" name="Shape 2"/>
          <p:cNvSpPr/>
          <p:nvPr/>
        </p:nvSpPr>
        <p:spPr>
          <a:xfrm>
            <a:off x="1244756" y="5029200"/>
            <a:ext cx="8573572" cy="7061200"/>
          </a:xfrm>
          <a:prstGeom prst="rect">
            <a:avLst/>
          </a:prstGeom>
          <a:noFill/>
          <a:ln/>
        </p:spPr>
      </p:sp>
      <p:sp>
        <p:nvSpPr>
          <p:cNvPr id="9" name="Shape 3"/>
          <p:cNvSpPr/>
          <p:nvPr/>
        </p:nvSpPr>
        <p:spPr>
          <a:xfrm>
            <a:off x="1244756" y="5029200"/>
            <a:ext cx="8573572" cy="1943100"/>
          </a:xfrm>
          <a:prstGeom prst="rect">
            <a:avLst/>
          </a:prstGeom>
          <a:noFill/>
          <a:ln/>
        </p:spPr>
      </p:sp>
      <p:sp>
        <p:nvSpPr>
          <p:cNvPr id="10" name="Shape 4"/>
          <p:cNvSpPr/>
          <p:nvPr/>
        </p:nvSpPr>
        <p:spPr>
          <a:xfrm>
            <a:off x="1244756" y="5314950"/>
            <a:ext cx="1854432" cy="1371600"/>
          </a:xfrm>
          <a:prstGeom prst="rect">
            <a:avLst/>
          </a:prstGeom>
          <a:noFill/>
          <a:ln/>
        </p:spPr>
      </p:sp>
      <p:sp>
        <p:nvSpPr>
          <p:cNvPr id="12" name="Shape 6"/>
          <p:cNvSpPr/>
          <p:nvPr/>
        </p:nvSpPr>
        <p:spPr>
          <a:xfrm>
            <a:off x="3302413" y="5029200"/>
            <a:ext cx="6515914" cy="1943100"/>
          </a:xfrm>
          <a:prstGeom prst="rect">
            <a:avLst/>
          </a:prstGeom>
          <a:noFill/>
          <a:ln/>
        </p:spPr>
      </p:sp>
      <p:sp>
        <p:nvSpPr>
          <p:cNvPr id="15" name="Shape 9"/>
          <p:cNvSpPr/>
          <p:nvPr/>
        </p:nvSpPr>
        <p:spPr>
          <a:xfrm>
            <a:off x="1244756" y="7581900"/>
            <a:ext cx="8573572" cy="1955800"/>
          </a:xfrm>
          <a:prstGeom prst="rect">
            <a:avLst/>
          </a:prstGeom>
          <a:noFill/>
          <a:ln/>
        </p:spPr>
      </p:sp>
      <p:sp>
        <p:nvSpPr>
          <p:cNvPr id="16" name="Shape 10"/>
          <p:cNvSpPr/>
          <p:nvPr/>
        </p:nvSpPr>
        <p:spPr>
          <a:xfrm>
            <a:off x="1244756" y="7874000"/>
            <a:ext cx="2057657" cy="1371600"/>
          </a:xfrm>
          <a:prstGeom prst="rect">
            <a:avLst/>
          </a:prstGeom>
          <a:noFill/>
          <a:ln/>
        </p:spPr>
      </p:sp>
      <p:sp>
        <p:nvSpPr>
          <p:cNvPr id="18" name="Shape 12"/>
          <p:cNvSpPr/>
          <p:nvPr/>
        </p:nvSpPr>
        <p:spPr>
          <a:xfrm>
            <a:off x="3505638" y="7581900"/>
            <a:ext cx="6312689" cy="1955800"/>
          </a:xfrm>
          <a:prstGeom prst="rect">
            <a:avLst/>
          </a:prstGeom>
          <a:noFill/>
          <a:ln/>
        </p:spPr>
      </p:sp>
      <p:sp>
        <p:nvSpPr>
          <p:cNvPr id="21" name="Shape 15"/>
          <p:cNvSpPr/>
          <p:nvPr/>
        </p:nvSpPr>
        <p:spPr>
          <a:xfrm>
            <a:off x="1244756" y="10147300"/>
            <a:ext cx="8573572" cy="1943100"/>
          </a:xfrm>
          <a:prstGeom prst="rect">
            <a:avLst/>
          </a:prstGeom>
          <a:noFill/>
          <a:ln/>
        </p:spPr>
      </p:sp>
      <p:sp>
        <p:nvSpPr>
          <p:cNvPr id="22" name="Shape 16"/>
          <p:cNvSpPr/>
          <p:nvPr/>
        </p:nvSpPr>
        <p:spPr>
          <a:xfrm>
            <a:off x="1244756" y="10433050"/>
            <a:ext cx="2070359" cy="1371600"/>
          </a:xfrm>
          <a:prstGeom prst="rect">
            <a:avLst/>
          </a:prstGeom>
          <a:noFill/>
          <a:ln/>
        </p:spPr>
      </p:sp>
      <p:sp>
        <p:nvSpPr>
          <p:cNvPr id="24" name="Shape 18"/>
          <p:cNvSpPr/>
          <p:nvPr/>
        </p:nvSpPr>
        <p:spPr>
          <a:xfrm>
            <a:off x="3518340" y="10147300"/>
            <a:ext cx="6299987" cy="1943100"/>
          </a:xfrm>
          <a:prstGeom prst="rect">
            <a:avLst/>
          </a:prstGeom>
          <a:noFill/>
          <a:ln/>
        </p:spPr>
      </p:sp>
      <p:sp>
        <p:nvSpPr>
          <p:cNvPr id="24577" name="Rectangle 1"/>
          <p:cNvSpPr>
            <a:spLocks noChangeArrowheads="1"/>
          </p:cNvSpPr>
          <p:nvPr/>
        </p:nvSpPr>
        <p:spPr bwMode="auto">
          <a:xfrm>
            <a:off x="0" y="1"/>
            <a:ext cx="24387175"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8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5400" b="1" i="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alibri" pitchFamily="34" charset="0"/>
                <a:ea typeface="Times New Roman" pitchFamily="18" charset="0"/>
                <a:cs typeface="Mangal" pitchFamily="18" charset="0"/>
              </a:rPr>
              <a:t>14. Library  Expenditure Report of. College</a:t>
            </a:r>
          </a:p>
        </p:txBody>
      </p:sp>
      <p:graphicFrame>
        <p:nvGraphicFramePr>
          <p:cNvPr id="28" name="Table 27"/>
          <p:cNvGraphicFramePr>
            <a:graphicFrameLocks noGrp="1"/>
          </p:cNvGraphicFramePr>
          <p:nvPr/>
        </p:nvGraphicFramePr>
        <p:xfrm>
          <a:off x="1244756" y="2484517"/>
          <a:ext cx="15597217" cy="9605883"/>
        </p:xfrm>
        <a:graphic>
          <a:graphicData uri="http://schemas.openxmlformats.org/drawingml/2006/table">
            <a:tbl>
              <a:tblPr/>
              <a:tblGrid>
                <a:gridCol w="2816840"/>
                <a:gridCol w="2652471"/>
                <a:gridCol w="3114285"/>
                <a:gridCol w="3402905"/>
                <a:gridCol w="1818346"/>
                <a:gridCol w="1792370"/>
              </a:tblGrid>
              <a:tr h="2774073">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Year</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Books </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Subscription </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Expenditure </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Calibri"/>
                        </a:rPr>
                        <a:t>News Papers</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Calibri"/>
                        </a:rPr>
                        <a:t>Total</a:t>
                      </a:r>
                      <a:endParaRPr lang="en-US" sz="2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362">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2018-19</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83168</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14765</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1740</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10808</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110481</a:t>
                      </a:r>
                      <a:endParaRPr lang="en-US" sz="2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362">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Calibri"/>
                        </a:rPr>
                        <a:t>2019-20</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64133</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24771</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12481</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17808</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119193</a:t>
                      </a:r>
                      <a:endParaRPr lang="en-US" sz="2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362">
                <a:tc>
                  <a:txBody>
                    <a:bodyPr/>
                    <a:lstStyle/>
                    <a:p>
                      <a:pPr marL="0" marR="0">
                        <a:lnSpc>
                          <a:spcPct val="115000"/>
                        </a:lnSpc>
                        <a:spcBef>
                          <a:spcPts val="0"/>
                        </a:spcBef>
                        <a:spcAft>
                          <a:spcPts val="0"/>
                        </a:spcAft>
                      </a:pPr>
                      <a:r>
                        <a:rPr lang="en-US" sz="4000" b="1">
                          <a:solidFill>
                            <a:srgbClr val="002060"/>
                          </a:solidFill>
                          <a:latin typeface="Calibri"/>
                          <a:ea typeface="Times New Roman"/>
                          <a:cs typeface="Calibri"/>
                        </a:rPr>
                        <a:t>2020-21</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37283</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7495</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15670</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14331</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69779</a:t>
                      </a:r>
                      <a:endParaRPr lang="en-US" sz="2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362">
                <a:tc>
                  <a:txBody>
                    <a:bodyPr/>
                    <a:lstStyle/>
                    <a:p>
                      <a:pPr marL="0" marR="0">
                        <a:lnSpc>
                          <a:spcPct val="115000"/>
                        </a:lnSpc>
                        <a:spcBef>
                          <a:spcPts val="0"/>
                        </a:spcBef>
                        <a:spcAft>
                          <a:spcPts val="0"/>
                        </a:spcAft>
                      </a:pPr>
                      <a:r>
                        <a:rPr lang="en-US" sz="4000" b="1">
                          <a:solidFill>
                            <a:srgbClr val="002060"/>
                          </a:solidFill>
                          <a:latin typeface="Calibri"/>
                          <a:ea typeface="Times New Roman"/>
                          <a:cs typeface="Calibri"/>
                        </a:rPr>
                        <a:t>2021-22</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45798</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16226</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7960</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13387</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74779</a:t>
                      </a:r>
                      <a:endParaRPr lang="en-US" sz="2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362">
                <a:tc>
                  <a:txBody>
                    <a:bodyPr/>
                    <a:lstStyle/>
                    <a:p>
                      <a:pPr marL="0" marR="0">
                        <a:lnSpc>
                          <a:spcPct val="115000"/>
                        </a:lnSpc>
                        <a:spcBef>
                          <a:spcPts val="0"/>
                        </a:spcBef>
                        <a:spcAft>
                          <a:spcPts val="0"/>
                        </a:spcAft>
                      </a:pPr>
                      <a:r>
                        <a:rPr lang="en-US" sz="4000" b="1">
                          <a:solidFill>
                            <a:srgbClr val="002060"/>
                          </a:solidFill>
                          <a:latin typeface="Calibri"/>
                          <a:ea typeface="Times New Roman"/>
                          <a:cs typeface="Calibri"/>
                        </a:rPr>
                        <a:t>2022-23</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38166</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a:solidFill>
                            <a:srgbClr val="002060"/>
                          </a:solidFill>
                          <a:latin typeface="Calibri"/>
                          <a:ea typeface="Times New Roman"/>
                          <a:cs typeface="Calibri"/>
                        </a:rPr>
                        <a:t>21445</a:t>
                      </a:r>
                      <a:endParaRPr lang="en-US" sz="2000" b="1">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6200</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19398</a:t>
                      </a:r>
                      <a:endParaRPr lang="en-US" sz="2000" b="1" dirty="0">
                        <a:solidFill>
                          <a:srgbClr val="002060"/>
                        </a:solidFill>
                        <a:latin typeface="Calibri"/>
                        <a:ea typeface="Times New Roman"/>
                        <a:cs typeface="Mang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4000" b="1" dirty="0">
                          <a:solidFill>
                            <a:srgbClr val="002060"/>
                          </a:solidFill>
                          <a:latin typeface="Calibri"/>
                          <a:ea typeface="Times New Roman"/>
                          <a:cs typeface="Calibri"/>
                        </a:rPr>
                        <a:t>85209</a:t>
                      </a:r>
                      <a:endParaRPr lang="en-US" sz="2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DAB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88900"/>
            <a:ext cx="19293711"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168546" y="1231900"/>
            <a:ext cx="11329816" cy="7162800"/>
          </a:xfrm>
          <a:prstGeom prst="rect">
            <a:avLst/>
          </a:prstGeom>
          <a:noFill/>
          <a:ln/>
        </p:spPr>
      </p:sp>
      <p:sp>
        <p:nvSpPr>
          <p:cNvPr id="6" name="Shape 2"/>
          <p:cNvSpPr/>
          <p:nvPr/>
        </p:nvSpPr>
        <p:spPr>
          <a:xfrm>
            <a:off x="1168546" y="1231900"/>
            <a:ext cx="15762670" cy="5537200"/>
          </a:xfrm>
          <a:prstGeom prst="rect">
            <a:avLst/>
          </a:prstGeom>
          <a:noFill/>
          <a:ln/>
        </p:spPr>
      </p:sp>
      <p:pic>
        <p:nvPicPr>
          <p:cNvPr id="10" name="Image 2" descr="preencoded.png"/>
          <p:cNvPicPr>
            <a:picLocks noChangeAspect="1"/>
          </p:cNvPicPr>
          <p:nvPr/>
        </p:nvPicPr>
        <p:blipFill>
          <a:blip r:embed="rId4"/>
          <a:stretch>
            <a:fillRect/>
          </a:stretch>
        </p:blipFill>
        <p:spPr>
          <a:xfrm>
            <a:off x="10300987" y="5676900"/>
            <a:ext cx="12940837" cy="7645412"/>
          </a:xfrm>
          <a:prstGeom prst="rect">
            <a:avLst/>
          </a:prstGeom>
        </p:spPr>
      </p:pic>
      <p:graphicFrame>
        <p:nvGraphicFramePr>
          <p:cNvPr id="11" name="Table 10"/>
          <p:cNvGraphicFramePr>
            <a:graphicFrameLocks noGrp="1"/>
          </p:cNvGraphicFramePr>
          <p:nvPr/>
        </p:nvGraphicFramePr>
        <p:xfrm>
          <a:off x="5656521" y="2658140"/>
          <a:ext cx="11695814" cy="9255389"/>
        </p:xfrm>
        <a:graphic>
          <a:graphicData uri="http://schemas.openxmlformats.org/drawingml/2006/table">
            <a:tbl>
              <a:tblPr/>
              <a:tblGrid>
                <a:gridCol w="1000117"/>
                <a:gridCol w="4034423"/>
                <a:gridCol w="3188645"/>
                <a:gridCol w="3472629"/>
              </a:tblGrid>
              <a:tr h="2244989">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Sr.</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Books Transactions Members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Year</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Total Transactions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2494">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All Staff &amp; Students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2019-20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10241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2494">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2</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All Staff &amp; Students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2020-21</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3305</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2494">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3</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Mangal"/>
                        </a:rPr>
                        <a:t>All Staff &amp; Students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2021-22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7432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2494">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4</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Mangal"/>
                        </a:rPr>
                        <a:t>All Staff &amp; Students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2022-23</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8592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2494">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5</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Mangal"/>
                        </a:rPr>
                        <a:t>All Staff &amp; Students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2023-24</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6484</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529" name="Rectangle 1"/>
          <p:cNvSpPr>
            <a:spLocks noChangeArrowheads="1"/>
          </p:cNvSpPr>
          <p:nvPr/>
        </p:nvSpPr>
        <p:spPr bwMode="auto">
          <a:xfrm>
            <a:off x="0" y="0"/>
            <a:ext cx="2438704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7251405" y="0"/>
            <a:ext cx="8823954" cy="1754326"/>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5400" b="1" i="0" u="sng" strike="noStrike" cap="none" spc="0" normalizeH="0" baseline="0" dirty="0" smtClean="0">
                <a:ln w="19050">
                  <a:solidFill>
                    <a:schemeClr val="tx2">
                      <a:tint val="1000"/>
                    </a:schemeClr>
                  </a:solidFill>
                  <a:prstDash val="solid"/>
                </a:ln>
                <a:solidFill>
                  <a:srgbClr val="7030A0"/>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DEPARTMENT OF LIBRARY</a:t>
            </a:r>
            <a:endParaRPr kumimoji="0" lang="en-US" sz="5400" b="1" i="0" u="none" strike="noStrike" cap="none" spc="0" normalizeH="0" baseline="0" dirty="0" smtClean="0">
              <a:ln w="19050">
                <a:solidFill>
                  <a:schemeClr val="tx2">
                    <a:tint val="1000"/>
                  </a:schemeClr>
                </a:solidFill>
                <a:prstDash val="solid"/>
              </a:ln>
              <a:solidFill>
                <a:srgbClr val="7030A0"/>
              </a:solidFill>
              <a:effectLst>
                <a:outerShdw blurRad="50000" dist="50800" dir="7500000" algn="tl">
                  <a:srgbClr val="000000">
                    <a:shade val="5000"/>
                    <a:alpha val="35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sz="5400" b="1" u="sng" cap="none" spc="0" dirty="0" smtClean="0">
                <a:ln w="19050">
                  <a:solidFill>
                    <a:schemeClr val="tx2">
                      <a:tint val="1000"/>
                    </a:schemeClr>
                  </a:solidFill>
                  <a:prstDash val="solid"/>
                </a:ln>
                <a:solidFill>
                  <a:srgbClr val="7030A0"/>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15. Books Transactions Report</a:t>
            </a:r>
            <a:endParaRPr lang="en-US" sz="5400" b="1" cap="none" spc="0" dirty="0">
              <a:ln w="19050">
                <a:solidFill>
                  <a:schemeClr val="tx2">
                    <a:tint val="1000"/>
                  </a:schemeClr>
                </a:solidFill>
                <a:prstDash val="solid"/>
              </a:ln>
              <a:solidFill>
                <a:srgbClr val="7030A0"/>
              </a:solidFill>
              <a:effectLst>
                <a:outerShdw blurRad="50000" dist="50800" dir="7500000" algn="tl">
                  <a:srgbClr val="000000">
                    <a:shade val="5000"/>
                    <a:alpha val="35000"/>
                  </a:srgbClr>
                </a:outerShdw>
              </a:effectLst>
            </a:endParaRPr>
          </a:p>
        </p:txBody>
      </p:sp>
    </p:spTree>
  </p:cSld>
  <p:clrMapOvr>
    <a:masterClrMapping/>
  </p:clrMapOvr>
  <p:transition>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63795"/>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2"/>
            <a:ext cx="12189356" cy="7435478"/>
          </a:xfrm>
          <a:prstGeom prst="rect">
            <a:avLst/>
          </a:prstGeom>
        </p:spPr>
      </p:pic>
      <p:sp>
        <p:nvSpPr>
          <p:cNvPr id="4" name="Shape 0"/>
          <p:cNvSpPr/>
          <p:nvPr/>
        </p:nvSpPr>
        <p:spPr>
          <a:xfrm>
            <a:off x="23370921" y="10515600"/>
            <a:ext cx="1016127" cy="3200400"/>
          </a:xfrm>
          <a:prstGeom prst="rect">
            <a:avLst/>
          </a:prstGeom>
          <a:noFill/>
          <a:ln/>
        </p:spPr>
      </p:sp>
      <p:sp>
        <p:nvSpPr>
          <p:cNvPr id="6" name="Shape 1"/>
          <p:cNvSpPr/>
          <p:nvPr/>
        </p:nvSpPr>
        <p:spPr>
          <a:xfrm>
            <a:off x="3391324" y="3263900"/>
            <a:ext cx="7874984" cy="2806700"/>
          </a:xfrm>
          <a:prstGeom prst="rect">
            <a:avLst/>
          </a:prstGeom>
          <a:noFill/>
          <a:ln/>
        </p:spPr>
      </p:sp>
      <p:sp>
        <p:nvSpPr>
          <p:cNvPr id="7" name="Shape 2"/>
          <p:cNvSpPr/>
          <p:nvPr/>
        </p:nvSpPr>
        <p:spPr>
          <a:xfrm>
            <a:off x="3124591" y="3263900"/>
            <a:ext cx="8408451" cy="2197100"/>
          </a:xfrm>
          <a:prstGeom prst="rect">
            <a:avLst/>
          </a:prstGeom>
          <a:noFill/>
          <a:ln/>
        </p:spPr>
      </p:sp>
      <p:sp>
        <p:nvSpPr>
          <p:cNvPr id="9" name="Shape 4"/>
          <p:cNvSpPr/>
          <p:nvPr/>
        </p:nvSpPr>
        <p:spPr>
          <a:xfrm>
            <a:off x="3391324" y="5461000"/>
            <a:ext cx="7874984" cy="609600"/>
          </a:xfrm>
          <a:prstGeom prst="rect">
            <a:avLst/>
          </a:prstGeom>
          <a:noFill/>
          <a:ln/>
        </p:spPr>
      </p:sp>
      <p:sp>
        <p:nvSpPr>
          <p:cNvPr id="11" name="Shape 6"/>
          <p:cNvSpPr/>
          <p:nvPr/>
        </p:nvSpPr>
        <p:spPr>
          <a:xfrm>
            <a:off x="3391324" y="6985000"/>
            <a:ext cx="7874984" cy="2806700"/>
          </a:xfrm>
          <a:prstGeom prst="rect">
            <a:avLst/>
          </a:prstGeom>
          <a:noFill/>
          <a:ln/>
        </p:spPr>
      </p:sp>
      <p:sp>
        <p:nvSpPr>
          <p:cNvPr id="12" name="Shape 7"/>
          <p:cNvSpPr/>
          <p:nvPr/>
        </p:nvSpPr>
        <p:spPr>
          <a:xfrm>
            <a:off x="2807051" y="6985000"/>
            <a:ext cx="9043530" cy="2197100"/>
          </a:xfrm>
          <a:prstGeom prst="rect">
            <a:avLst/>
          </a:prstGeom>
          <a:noFill/>
          <a:ln/>
        </p:spPr>
      </p:sp>
      <p:sp>
        <p:nvSpPr>
          <p:cNvPr id="14" name="Shape 9"/>
          <p:cNvSpPr/>
          <p:nvPr/>
        </p:nvSpPr>
        <p:spPr>
          <a:xfrm>
            <a:off x="3391324" y="9182100"/>
            <a:ext cx="7874984" cy="609600"/>
          </a:xfrm>
          <a:prstGeom prst="rect">
            <a:avLst/>
          </a:prstGeom>
          <a:noFill/>
          <a:ln/>
        </p:spPr>
      </p:sp>
      <p:sp>
        <p:nvSpPr>
          <p:cNvPr id="16" name="Shape 11"/>
          <p:cNvSpPr/>
          <p:nvPr/>
        </p:nvSpPr>
        <p:spPr>
          <a:xfrm>
            <a:off x="13552594" y="3263900"/>
            <a:ext cx="7874984" cy="2806700"/>
          </a:xfrm>
          <a:prstGeom prst="rect">
            <a:avLst/>
          </a:prstGeom>
          <a:noFill/>
          <a:ln/>
        </p:spPr>
      </p:sp>
      <p:sp>
        <p:nvSpPr>
          <p:cNvPr id="17" name="Shape 12"/>
          <p:cNvSpPr/>
          <p:nvPr/>
        </p:nvSpPr>
        <p:spPr>
          <a:xfrm>
            <a:off x="15946843" y="3263900"/>
            <a:ext cx="3086486" cy="2197100"/>
          </a:xfrm>
          <a:prstGeom prst="rect">
            <a:avLst/>
          </a:prstGeom>
          <a:noFill/>
          <a:ln/>
        </p:spPr>
      </p:sp>
      <p:sp>
        <p:nvSpPr>
          <p:cNvPr id="19" name="Shape 14"/>
          <p:cNvSpPr/>
          <p:nvPr/>
        </p:nvSpPr>
        <p:spPr>
          <a:xfrm>
            <a:off x="13552594" y="5461000"/>
            <a:ext cx="7874984" cy="609600"/>
          </a:xfrm>
          <a:prstGeom prst="rect">
            <a:avLst/>
          </a:prstGeom>
          <a:noFill/>
          <a:ln/>
        </p:spPr>
      </p:sp>
      <p:sp>
        <p:nvSpPr>
          <p:cNvPr id="21" name="Shape 16"/>
          <p:cNvSpPr/>
          <p:nvPr/>
        </p:nvSpPr>
        <p:spPr>
          <a:xfrm>
            <a:off x="13552594" y="6985000"/>
            <a:ext cx="7874984" cy="2806700"/>
          </a:xfrm>
          <a:prstGeom prst="rect">
            <a:avLst/>
          </a:prstGeom>
          <a:noFill/>
          <a:ln/>
        </p:spPr>
      </p:sp>
      <p:sp>
        <p:nvSpPr>
          <p:cNvPr id="22" name="Shape 17"/>
          <p:cNvSpPr/>
          <p:nvPr/>
        </p:nvSpPr>
        <p:spPr>
          <a:xfrm>
            <a:off x="14619527" y="6985000"/>
            <a:ext cx="5741118" cy="2197100"/>
          </a:xfrm>
          <a:prstGeom prst="rect">
            <a:avLst/>
          </a:prstGeom>
          <a:noFill/>
          <a:ln/>
        </p:spPr>
      </p:sp>
      <p:sp>
        <p:nvSpPr>
          <p:cNvPr id="24" name="Shape 19"/>
          <p:cNvSpPr/>
          <p:nvPr/>
        </p:nvSpPr>
        <p:spPr>
          <a:xfrm>
            <a:off x="13552594" y="9182100"/>
            <a:ext cx="7874984" cy="609600"/>
          </a:xfrm>
          <a:prstGeom prst="rect">
            <a:avLst/>
          </a:prstGeom>
          <a:noFill/>
          <a:ln/>
        </p:spPr>
      </p:sp>
      <p:graphicFrame>
        <p:nvGraphicFramePr>
          <p:cNvPr id="26" name="Table 25"/>
          <p:cNvGraphicFramePr>
            <a:graphicFrameLocks noGrp="1"/>
          </p:cNvGraphicFramePr>
          <p:nvPr/>
        </p:nvGraphicFramePr>
        <p:xfrm>
          <a:off x="3391324" y="2233583"/>
          <a:ext cx="18036254" cy="10861494"/>
        </p:xfrm>
        <a:graphic>
          <a:graphicData uri="http://schemas.openxmlformats.org/drawingml/2006/table">
            <a:tbl>
              <a:tblPr/>
              <a:tblGrid>
                <a:gridCol w="2432364"/>
                <a:gridCol w="2257056"/>
                <a:gridCol w="4496334"/>
                <a:gridCol w="8850500"/>
              </a:tblGrid>
              <a:tr h="493846">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Year</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Class</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Students</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Total Books</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2018-2019</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24</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84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2018-2019</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99</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2018-2019</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15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52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2019-2020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38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124</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2019-2020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24</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102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2019-2020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27</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95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2020-2021</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32</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88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2020-2021</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23</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65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2020-2021</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72</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2021-2022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36</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98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2021-2022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83</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2021-2022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90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2022-2023</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38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135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2022-2023</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29</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122</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2022-2023</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125</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2023-2024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22</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88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2023-2024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16</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86</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2023-2024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04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20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2024-2025</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F.Y.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18</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77</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846">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2024-2025</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S.Y.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14</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80</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35">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2024-2025</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800" b="1" dirty="0" smtClean="0">
                          <a:solidFill>
                            <a:srgbClr val="002060"/>
                          </a:solidFill>
                          <a:latin typeface="Calibri"/>
                          <a:ea typeface="Times New Roman"/>
                          <a:cs typeface="Mangal"/>
                        </a:rPr>
                        <a:t>B.COM T.Y</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smtClean="0">
                          <a:solidFill>
                            <a:srgbClr val="002060"/>
                          </a:solidFill>
                          <a:latin typeface="Calibri"/>
                          <a:ea typeface="Times New Roman"/>
                          <a:cs typeface="Mangal"/>
                        </a:rPr>
                        <a:t>06</a:t>
                      </a:r>
                      <a:endParaRPr lang="en-US" sz="2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smtClean="0">
                          <a:solidFill>
                            <a:srgbClr val="002060"/>
                          </a:solidFill>
                          <a:latin typeface="Calibri"/>
                          <a:ea typeface="Times New Roman"/>
                          <a:cs typeface="Mangal"/>
                        </a:rPr>
                        <a:t>38</a:t>
                      </a:r>
                      <a:endParaRPr lang="en-US" sz="2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81" name="Rectangle 1"/>
          <p:cNvSpPr>
            <a:spLocks noChangeArrowheads="1"/>
          </p:cNvSpPr>
          <p:nvPr/>
        </p:nvSpPr>
        <p:spPr bwMode="auto">
          <a:xfrm>
            <a:off x="0" y="1"/>
            <a:ext cx="24382880"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b="1" u="sng" dirty="0" smtClean="0">
                <a:ln w="19050">
                  <a:solidFill>
                    <a:schemeClr val="tx2">
                      <a:tint val="1000"/>
                    </a:schemeClr>
                  </a:solidFill>
                  <a:prstDash val="solid"/>
                </a:ln>
                <a:solidFill>
                  <a:srgbClr val="B01092"/>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K.K.M.COLLEGE, MANWATH.</a:t>
            </a:r>
          </a:p>
          <a:p>
            <a:pPr algn="ctr"/>
            <a:r>
              <a:rPr lang="en-US" sz="4400" b="1" u="sng" dirty="0" smtClean="0">
                <a:ln w="19050">
                  <a:solidFill>
                    <a:schemeClr val="tx2">
                      <a:tint val="1000"/>
                    </a:schemeClr>
                  </a:solidFill>
                  <a:prstDash val="solid"/>
                </a:ln>
                <a:solidFill>
                  <a:srgbClr val="B01092"/>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DEPARTMENT OF LIBRARY</a:t>
            </a:r>
          </a:p>
          <a:p>
            <a:pPr algn="ctr"/>
            <a:r>
              <a:rPr lang="en-US" sz="4400" b="1" u="sng" dirty="0" smtClean="0">
                <a:ln w="19050">
                  <a:solidFill>
                    <a:schemeClr val="tx2">
                      <a:tint val="1000"/>
                    </a:schemeClr>
                  </a:solidFill>
                  <a:prstDash val="solid"/>
                </a:ln>
                <a:solidFill>
                  <a:srgbClr val="B01092"/>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16. S.A.F DETAILS</a:t>
            </a:r>
          </a:p>
          <a:p>
            <a:pPr marL="0" marR="0" lvl="0" indent="0" algn="l" defTabSz="914400" rtl="0" eaLnBrk="1" fontAlgn="base" latinLnBrk="0" hangingPunct="1">
              <a:lnSpc>
                <a:spcPct val="100000"/>
              </a:lnSpc>
              <a:spcBef>
                <a:spcPct val="0"/>
              </a:spcBef>
              <a:spcAft>
                <a:spcPct val="0"/>
              </a:spcAft>
              <a:buClrTx/>
              <a:buSzTx/>
              <a:buFontTx/>
              <a:buNone/>
              <a:tabLst/>
            </a:pPr>
            <a:r>
              <a:rPr lang="en-US" sz="5400" b="1" i="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alibri" pitchFamily="34" charset="0"/>
                <a:ea typeface="Times New Roman" pitchFamily="18" charset="0"/>
                <a:cs typeface="Mangal" pitchFamily="18" charset="0"/>
              </a:rPr>
              <a:t> </a:t>
            </a:r>
          </a:p>
        </p:txBody>
      </p:sp>
    </p:spTree>
  </p:cSld>
  <p:clrMapOvr>
    <a:masterClrMapping/>
  </p:clrMapOvr>
  <p:transition>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76446"/>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3069934" y="10566400"/>
            <a:ext cx="8738692" cy="2247900"/>
          </a:xfrm>
          <a:prstGeom prst="rect">
            <a:avLst/>
          </a:prstGeom>
          <a:noFill/>
          <a:ln/>
        </p:spPr>
      </p:sp>
      <p:sp>
        <p:nvSpPr>
          <p:cNvPr id="6" name="Shape 2"/>
          <p:cNvSpPr/>
          <p:nvPr/>
        </p:nvSpPr>
        <p:spPr>
          <a:xfrm>
            <a:off x="13069934" y="10566400"/>
            <a:ext cx="8738692" cy="2247900"/>
          </a:xfrm>
          <a:prstGeom prst="rect">
            <a:avLst/>
          </a:prstGeom>
          <a:noFill/>
          <a:ln/>
        </p:spPr>
      </p:sp>
      <p:graphicFrame>
        <p:nvGraphicFramePr>
          <p:cNvPr id="13" name="Table 12"/>
          <p:cNvGraphicFramePr>
            <a:graphicFrameLocks noGrp="1"/>
          </p:cNvGraphicFramePr>
          <p:nvPr/>
        </p:nvGraphicFramePr>
        <p:xfrm>
          <a:off x="3891516" y="892644"/>
          <a:ext cx="14864319" cy="12338304"/>
        </p:xfrm>
        <a:graphic>
          <a:graphicData uri="http://schemas.openxmlformats.org/drawingml/2006/table">
            <a:tbl>
              <a:tblPr/>
              <a:tblGrid>
                <a:gridCol w="3700131"/>
                <a:gridCol w="3721396"/>
                <a:gridCol w="3721396"/>
                <a:gridCol w="3721396"/>
              </a:tblGrid>
              <a:tr h="508659">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Years</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Class</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Students</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Total Books</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2018-2019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20</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86</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2018-2019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B.A.S.Y.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22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77</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2018-2019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17</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72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2019-2020</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24</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88</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2019-2020</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B.A.S.Y.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19</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82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2019-2020</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20</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90</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2020-2021</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21</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85</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2020-2021</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B.A.S.Y.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18</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66</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2020-2021</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15</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70</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2021-2022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22</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65</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2021-2022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B.A.S.Y.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20</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90</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2021-2022</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14</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68</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2022-2023</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21</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88</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2022-2023</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B.A.S.Y.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18</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84</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2022-2023</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62</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2023-2024</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 </a:t>
                      </a:r>
                      <a:r>
                        <a:rPr lang="en-US" sz="3200" b="1" dirty="0" smtClean="0">
                          <a:solidFill>
                            <a:srgbClr val="002060"/>
                          </a:solidFill>
                          <a:latin typeface="Calibri"/>
                          <a:ea typeface="Times New Roman"/>
                          <a:cs typeface="Mangal"/>
                        </a:rPr>
                        <a:t>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22</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96</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2023-2024</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smtClean="0">
                          <a:solidFill>
                            <a:srgbClr val="002060"/>
                          </a:solidFill>
                          <a:latin typeface="Calibri"/>
                          <a:ea typeface="Times New Roman"/>
                          <a:cs typeface="Mangal"/>
                        </a:rPr>
                        <a:t>  B.A.S.Y</a:t>
                      </a:r>
                      <a:r>
                        <a:rPr lang="en-US" sz="3200" b="1" dirty="0">
                          <a:solidFill>
                            <a:srgbClr val="002060"/>
                          </a:solidFill>
                          <a:latin typeface="Calibri"/>
                          <a:ea typeface="Times New Roman"/>
                          <a:cs typeface="Mangal"/>
                        </a:rPr>
                        <a:t>.</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09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39</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2023-2024</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smtClean="0">
                          <a:solidFill>
                            <a:srgbClr val="002060"/>
                          </a:solidFill>
                          <a:latin typeface="Calibri"/>
                          <a:ea typeface="Times New Roman"/>
                          <a:cs typeface="Mangal"/>
                        </a:rPr>
                        <a:t> 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06</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36</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2024-2025</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           </a:t>
                      </a:r>
                      <a:r>
                        <a:rPr lang="en-US" sz="3200" b="1" dirty="0" smtClean="0">
                          <a:solidFill>
                            <a:srgbClr val="002060"/>
                          </a:solidFill>
                          <a:latin typeface="Calibri"/>
                          <a:ea typeface="Times New Roman"/>
                          <a:cs typeface="Mangal"/>
                        </a:rPr>
                        <a:t>   B.A.F.Y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14</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58</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2024-2025</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200" b="1" dirty="0">
                          <a:solidFill>
                            <a:srgbClr val="002060"/>
                          </a:solidFill>
                          <a:latin typeface="Calibri"/>
                          <a:ea typeface="Times New Roman"/>
                          <a:cs typeface="Mangal"/>
                        </a:rPr>
                        <a:t>           </a:t>
                      </a:r>
                      <a:r>
                        <a:rPr lang="en-US" sz="3200" b="1" dirty="0" smtClean="0">
                          <a:solidFill>
                            <a:srgbClr val="002060"/>
                          </a:solidFill>
                          <a:latin typeface="Calibri"/>
                          <a:ea typeface="Times New Roman"/>
                          <a:cs typeface="Mangal"/>
                        </a:rPr>
                        <a:t>   B.A.S.Y</a:t>
                      </a:r>
                      <a:r>
                        <a:rPr lang="en-US" sz="3200" b="1" dirty="0">
                          <a:solidFill>
                            <a:srgbClr val="002060"/>
                          </a:solidFill>
                          <a:latin typeface="Calibri"/>
                          <a:ea typeface="Times New Roman"/>
                          <a:cs typeface="Mangal"/>
                        </a:rPr>
                        <a:t>.</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07</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35</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659">
                <a:tc>
                  <a:txBody>
                    <a:bodyPr/>
                    <a:lstStyle/>
                    <a:p>
                      <a:pPr marL="0" marR="0" algn="l">
                        <a:lnSpc>
                          <a:spcPct val="115000"/>
                        </a:lnSpc>
                        <a:spcBef>
                          <a:spcPts val="0"/>
                        </a:spcBef>
                        <a:spcAft>
                          <a:spcPts val="0"/>
                        </a:spcAft>
                      </a:pPr>
                      <a:r>
                        <a:rPr lang="en-US" sz="3200" b="1">
                          <a:solidFill>
                            <a:srgbClr val="002060"/>
                          </a:solidFill>
                          <a:latin typeface="Calibri"/>
                          <a:ea typeface="Times New Roman"/>
                          <a:cs typeface="Mangal"/>
                        </a:rPr>
                        <a:t>2024-2025</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B.A.T.Y</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a:solidFill>
                            <a:srgbClr val="002060"/>
                          </a:solidFill>
                          <a:latin typeface="Calibri"/>
                          <a:ea typeface="Times New Roman"/>
                          <a:cs typeface="Mangal"/>
                        </a:rPr>
                        <a:t>06</a:t>
                      </a:r>
                      <a:endParaRPr lang="en-US" sz="24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b="1" dirty="0">
                          <a:solidFill>
                            <a:srgbClr val="002060"/>
                          </a:solidFill>
                          <a:latin typeface="Calibri"/>
                          <a:ea typeface="Times New Roman"/>
                          <a:cs typeface="Mangal"/>
                        </a:rPr>
                        <a:t>33</a:t>
                      </a:r>
                      <a:endParaRPr lang="en-US" sz="2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2"/>
            <a:ext cx="12189356" cy="7435478"/>
          </a:xfrm>
          <a:prstGeom prst="rect">
            <a:avLst/>
          </a:prstGeom>
        </p:spPr>
      </p:pic>
      <p:sp>
        <p:nvSpPr>
          <p:cNvPr id="4" name="Shape 0"/>
          <p:cNvSpPr/>
          <p:nvPr/>
        </p:nvSpPr>
        <p:spPr>
          <a:xfrm>
            <a:off x="23370921" y="10515600"/>
            <a:ext cx="1016127" cy="3200400"/>
          </a:xfrm>
          <a:prstGeom prst="rect">
            <a:avLst/>
          </a:prstGeom>
          <a:noFill/>
          <a:ln/>
        </p:spPr>
      </p:sp>
      <p:pic>
        <p:nvPicPr>
          <p:cNvPr id="6" name="Image 3" descr="preencoded.png"/>
          <p:cNvPicPr>
            <a:picLocks noChangeAspect="1"/>
          </p:cNvPicPr>
          <p:nvPr/>
        </p:nvPicPr>
        <p:blipFill>
          <a:blip r:embed="rId5"/>
          <a:stretch>
            <a:fillRect/>
          </a:stretch>
        </p:blipFill>
        <p:spPr>
          <a:xfrm flipH="1">
            <a:off x="20932215" y="1028700"/>
            <a:ext cx="45719" cy="11849100"/>
          </a:xfrm>
          <a:prstGeom prst="rect">
            <a:avLst/>
          </a:prstGeom>
        </p:spPr>
      </p:pic>
      <p:pic>
        <p:nvPicPr>
          <p:cNvPr id="7" name="Image 4" descr="preencoded.png"/>
          <p:cNvPicPr>
            <a:picLocks noChangeAspect="1"/>
          </p:cNvPicPr>
          <p:nvPr/>
        </p:nvPicPr>
        <p:blipFill>
          <a:blip r:embed="rId6"/>
          <a:stretch>
            <a:fillRect/>
          </a:stretch>
        </p:blipFill>
        <p:spPr>
          <a:xfrm>
            <a:off x="18436856" y="1765300"/>
            <a:ext cx="5380074" cy="10795000"/>
          </a:xfrm>
          <a:prstGeom prst="rect">
            <a:avLst/>
          </a:prstGeom>
        </p:spPr>
      </p:pic>
      <p:graphicFrame>
        <p:nvGraphicFramePr>
          <p:cNvPr id="12" name="Table 11"/>
          <p:cNvGraphicFramePr>
            <a:graphicFrameLocks noGrp="1"/>
          </p:cNvGraphicFramePr>
          <p:nvPr/>
        </p:nvGraphicFramePr>
        <p:xfrm>
          <a:off x="1233376" y="1946428"/>
          <a:ext cx="16416671" cy="9253728"/>
        </p:xfrm>
        <a:graphic>
          <a:graphicData uri="http://schemas.openxmlformats.org/drawingml/2006/table">
            <a:tbl>
              <a:tblPr/>
              <a:tblGrid>
                <a:gridCol w="2026088"/>
                <a:gridCol w="8890055"/>
                <a:gridCol w="5500528"/>
              </a:tblGrid>
              <a:tr h="722349">
                <a:tc>
                  <a:txBody>
                    <a:bodyPr/>
                    <a:lstStyle/>
                    <a:p>
                      <a:pPr marL="0" marR="0" algn="ctr">
                        <a:lnSpc>
                          <a:spcPct val="115000"/>
                        </a:lnSpc>
                        <a:spcBef>
                          <a:spcPts val="0"/>
                        </a:spcBef>
                        <a:spcAft>
                          <a:spcPts val="0"/>
                        </a:spcAft>
                      </a:pPr>
                      <a:r>
                        <a:rPr lang="en-US" sz="4400" b="1" dirty="0" err="1" smtClean="0">
                          <a:solidFill>
                            <a:srgbClr val="002060"/>
                          </a:solidFill>
                          <a:latin typeface="Calibri"/>
                          <a:ea typeface="Times New Roman"/>
                          <a:cs typeface="Mangal"/>
                        </a:rPr>
                        <a:t>Sr.No</a:t>
                      </a:r>
                      <a:endParaRPr lang="en-US" sz="4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Exhibition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General Books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04/01/2019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General Books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09/01/2020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Marathi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28/01/2022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Physical Education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24/01/2023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Shivaji </a:t>
                      </a:r>
                      <a:r>
                        <a:rPr lang="en-US" sz="4400" b="1" dirty="0" smtClean="0">
                          <a:solidFill>
                            <a:srgbClr val="002060"/>
                          </a:solidFill>
                          <a:latin typeface="Calibri"/>
                          <a:ea typeface="Times New Roman"/>
                          <a:cs typeface="Mangal"/>
                        </a:rPr>
                        <a:t> Maharaj Jayanti</a:t>
                      </a:r>
                      <a:endParaRPr lang="en-US" sz="4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19/02/2023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Hindi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28/02/2023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English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03/03/2023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Sociology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10/03/2023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Political 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27/03/2023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History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31/03/2023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2349">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Chemistry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22/08/2023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337" name="Rectangle 1"/>
          <p:cNvSpPr>
            <a:spLocks noChangeArrowheads="1"/>
          </p:cNvSpPr>
          <p:nvPr/>
        </p:nvSpPr>
        <p:spPr bwMode="auto">
          <a:xfrm>
            <a:off x="0" y="-1"/>
            <a:ext cx="24387175" cy="22775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ctr" fontAlgn="base">
              <a:spcBef>
                <a:spcPct val="0"/>
              </a:spcBef>
              <a:spcAft>
                <a:spcPct val="0"/>
              </a:spcAft>
            </a:pPr>
            <a:endParaRPr lang="en-US" sz="4400" b="1" u="sng" dirty="0" smtClean="0">
              <a:ln w="19050">
                <a:solidFill>
                  <a:schemeClr val="tx2">
                    <a:tint val="1000"/>
                  </a:schemeClr>
                </a:solidFill>
                <a:prstDash val="solid"/>
              </a:ln>
              <a:solidFill>
                <a:srgbClr val="00B0F0"/>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endParaRPr>
          </a:p>
          <a:p>
            <a:pPr indent="457200" algn="ctr" fontAlgn="base">
              <a:spcBef>
                <a:spcPct val="0"/>
              </a:spcBef>
              <a:spcAft>
                <a:spcPct val="0"/>
              </a:spcAft>
            </a:pPr>
            <a:r>
              <a:rPr lang="en-US" sz="4400" b="1" u="sng" dirty="0" smtClean="0">
                <a:ln w="19050">
                  <a:solidFill>
                    <a:schemeClr val="tx2">
                      <a:tint val="1000"/>
                    </a:schemeClr>
                  </a:solidFill>
                  <a:prstDash val="solid"/>
                </a:ln>
                <a:solidFill>
                  <a:srgbClr val="66FF99"/>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17. Book Exhibition At  a Glance</a:t>
            </a:r>
          </a:p>
          <a:p>
            <a:pPr marL="0" marR="0" lvl="0" indent="45720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pic>
        <p:nvPicPr>
          <p:cNvPr id="3" name="Image 1" descr="preencoded.png"/>
          <p:cNvPicPr>
            <a:picLocks noChangeAspect="1"/>
          </p:cNvPicPr>
          <p:nvPr/>
        </p:nvPicPr>
        <p:blipFill>
          <a:blip r:embed="rId4"/>
          <a:stretch>
            <a:fillRect/>
          </a:stretch>
        </p:blipFill>
        <p:spPr>
          <a:xfrm>
            <a:off x="12193524" y="6280522"/>
            <a:ext cx="12189356" cy="7435478"/>
          </a:xfrm>
          <a:prstGeom prst="rect">
            <a:avLst/>
          </a:prstGeom>
        </p:spPr>
      </p:pic>
      <p:sp>
        <p:nvSpPr>
          <p:cNvPr id="4" name="Shape 0"/>
          <p:cNvSpPr/>
          <p:nvPr/>
        </p:nvSpPr>
        <p:spPr>
          <a:xfrm>
            <a:off x="23370921" y="10515600"/>
            <a:ext cx="1016127" cy="3200400"/>
          </a:xfrm>
          <a:prstGeom prst="rect">
            <a:avLst/>
          </a:prstGeom>
          <a:noFill/>
          <a:ln/>
        </p:spPr>
      </p:sp>
      <p:pic>
        <p:nvPicPr>
          <p:cNvPr id="6" name="Image 3" descr="preencoded.png"/>
          <p:cNvPicPr>
            <a:picLocks noChangeAspect="1"/>
          </p:cNvPicPr>
          <p:nvPr/>
        </p:nvPicPr>
        <p:blipFill>
          <a:blip r:embed="rId5"/>
          <a:stretch>
            <a:fillRect/>
          </a:stretch>
        </p:blipFill>
        <p:spPr>
          <a:xfrm flipH="1">
            <a:off x="20932215" y="1028700"/>
            <a:ext cx="45719" cy="11849100"/>
          </a:xfrm>
          <a:prstGeom prst="rect">
            <a:avLst/>
          </a:prstGeom>
        </p:spPr>
      </p:pic>
      <p:pic>
        <p:nvPicPr>
          <p:cNvPr id="7" name="Image 4" descr="preencoded.png"/>
          <p:cNvPicPr>
            <a:picLocks noChangeAspect="1"/>
          </p:cNvPicPr>
          <p:nvPr/>
        </p:nvPicPr>
        <p:blipFill>
          <a:blip r:embed="rId6"/>
          <a:stretch>
            <a:fillRect/>
          </a:stretch>
        </p:blipFill>
        <p:spPr>
          <a:xfrm>
            <a:off x="18436856" y="1765300"/>
            <a:ext cx="5380074" cy="10795000"/>
          </a:xfrm>
          <a:prstGeom prst="rect">
            <a:avLst/>
          </a:prstGeom>
        </p:spPr>
      </p:pic>
      <p:graphicFrame>
        <p:nvGraphicFramePr>
          <p:cNvPr id="12" name="Table 11"/>
          <p:cNvGraphicFramePr>
            <a:graphicFrameLocks noGrp="1"/>
          </p:cNvGraphicFramePr>
          <p:nvPr/>
        </p:nvGraphicFramePr>
        <p:xfrm>
          <a:off x="1233376" y="1765300"/>
          <a:ext cx="16416671" cy="10796016"/>
        </p:xfrm>
        <a:graphic>
          <a:graphicData uri="http://schemas.openxmlformats.org/drawingml/2006/table">
            <a:tbl>
              <a:tblPr/>
              <a:tblGrid>
                <a:gridCol w="2026088"/>
                <a:gridCol w="8890055"/>
                <a:gridCol w="5500528"/>
              </a:tblGrid>
              <a:tr h="501374">
                <a:tc>
                  <a:txBody>
                    <a:bodyPr/>
                    <a:lstStyle/>
                    <a:p>
                      <a:pPr marL="0" marR="0" algn="ctr">
                        <a:lnSpc>
                          <a:spcPct val="115000"/>
                        </a:lnSpc>
                        <a:spcBef>
                          <a:spcPts val="0"/>
                        </a:spcBef>
                        <a:spcAft>
                          <a:spcPts val="0"/>
                        </a:spcAft>
                      </a:pPr>
                      <a:r>
                        <a:rPr lang="en-US" sz="4400" b="1" dirty="0" err="1" smtClean="0">
                          <a:solidFill>
                            <a:srgbClr val="002060"/>
                          </a:solidFill>
                          <a:latin typeface="Calibri"/>
                          <a:ea typeface="Times New Roman"/>
                          <a:cs typeface="Mangal"/>
                        </a:rPr>
                        <a:t>Sr.No</a:t>
                      </a:r>
                      <a:endParaRPr lang="en-US" sz="44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Exhibition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Botany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26/08/2023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Economics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05/09/2023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Zoology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12/09/2023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Physics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26/09/2023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Mathematics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12/10/2023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Commerce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26/10/2023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Hari Shankar Parsai Shatabdi Special (Hindi)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27/10/2023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Computer 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30/10/2023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Marathi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15/01/2024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General  Books M.L.A Vikram Kale Donated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28/01/2024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374">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a:solidFill>
                            <a:srgbClr val="002060"/>
                          </a:solidFill>
                          <a:latin typeface="Calibri"/>
                          <a:ea typeface="Times New Roman"/>
                          <a:cs typeface="Mangal"/>
                        </a:rPr>
                        <a:t>Dr. APJ. Abdul Kalam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400" b="1" dirty="0">
                          <a:solidFill>
                            <a:srgbClr val="002060"/>
                          </a:solidFill>
                          <a:latin typeface="Calibri"/>
                          <a:ea typeface="Times New Roman"/>
                          <a:cs typeface="Mangal"/>
                        </a:rPr>
                        <a:t>14/08/2024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337" name="Rectangle 1"/>
          <p:cNvSpPr>
            <a:spLocks noChangeArrowheads="1"/>
          </p:cNvSpPr>
          <p:nvPr/>
        </p:nvSpPr>
        <p:spPr bwMode="auto">
          <a:xfrm>
            <a:off x="0" y="-1"/>
            <a:ext cx="24387175" cy="22775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ctr" fontAlgn="base">
              <a:spcBef>
                <a:spcPct val="0"/>
              </a:spcBef>
              <a:spcAft>
                <a:spcPct val="0"/>
              </a:spcAft>
            </a:pPr>
            <a:endParaRPr lang="en-US" sz="4400" b="1" u="sng" dirty="0" smtClean="0">
              <a:ln w="19050">
                <a:solidFill>
                  <a:schemeClr val="tx2">
                    <a:tint val="1000"/>
                  </a:schemeClr>
                </a:solidFill>
                <a:prstDash val="solid"/>
              </a:ln>
              <a:solidFill>
                <a:srgbClr val="00B0F0"/>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endParaRPr>
          </a:p>
          <a:p>
            <a:pPr indent="457200" algn="ctr" fontAlgn="base">
              <a:spcBef>
                <a:spcPct val="0"/>
              </a:spcBef>
              <a:spcAft>
                <a:spcPct val="0"/>
              </a:spcAft>
            </a:pPr>
            <a:r>
              <a:rPr lang="en-US" sz="4400" b="1" u="sng" dirty="0" smtClean="0">
                <a:ln w="19050">
                  <a:solidFill>
                    <a:schemeClr val="tx2">
                      <a:tint val="1000"/>
                    </a:schemeClr>
                  </a:solidFill>
                  <a:prstDash val="solid"/>
                </a:ln>
                <a:solidFill>
                  <a:srgbClr val="66FF99"/>
                </a:solidFill>
                <a:effectLst>
                  <a:outerShdw blurRad="50000" dist="50800" dir="7500000" algn="tl">
                    <a:srgbClr val="000000">
                      <a:shade val="5000"/>
                      <a:alpha val="35000"/>
                    </a:srgbClr>
                  </a:outerShdw>
                </a:effectLst>
                <a:latin typeface="Calibri" pitchFamily="34" charset="0"/>
                <a:ea typeface="Times New Roman" pitchFamily="18" charset="0"/>
                <a:cs typeface="Mangal" pitchFamily="18" charset="0"/>
              </a:rPr>
              <a:t>17. Book Exhibition At  a Glance</a:t>
            </a:r>
          </a:p>
          <a:p>
            <a:pPr marL="0" marR="0" lvl="0" indent="45720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6" name="Shape 1"/>
          <p:cNvSpPr/>
          <p:nvPr/>
        </p:nvSpPr>
        <p:spPr>
          <a:xfrm>
            <a:off x="8675184" y="2578100"/>
            <a:ext cx="6604826" cy="3581400"/>
          </a:xfrm>
          <a:prstGeom prst="rect">
            <a:avLst/>
          </a:prstGeom>
          <a:noFill/>
          <a:ln/>
        </p:spPr>
      </p:sp>
      <p:sp>
        <p:nvSpPr>
          <p:cNvPr id="7" name="Shape 2"/>
          <p:cNvSpPr/>
          <p:nvPr/>
        </p:nvSpPr>
        <p:spPr>
          <a:xfrm>
            <a:off x="8675184" y="3270250"/>
            <a:ext cx="647781" cy="2197100"/>
          </a:xfrm>
          <a:prstGeom prst="rect">
            <a:avLst/>
          </a:prstGeom>
          <a:noFill/>
          <a:ln/>
        </p:spPr>
      </p:sp>
      <p:sp>
        <p:nvSpPr>
          <p:cNvPr id="9" name="Shape 4"/>
          <p:cNvSpPr/>
          <p:nvPr/>
        </p:nvSpPr>
        <p:spPr>
          <a:xfrm>
            <a:off x="9526191" y="2578100"/>
            <a:ext cx="5753819" cy="3581400"/>
          </a:xfrm>
          <a:prstGeom prst="rect">
            <a:avLst/>
          </a:prstGeom>
          <a:noFill/>
          <a:ln/>
        </p:spPr>
      </p:sp>
      <p:sp>
        <p:nvSpPr>
          <p:cNvPr id="12" name="Shape 7"/>
          <p:cNvSpPr/>
          <p:nvPr/>
        </p:nvSpPr>
        <p:spPr>
          <a:xfrm>
            <a:off x="8675184" y="6997700"/>
            <a:ext cx="6604826" cy="4191000"/>
          </a:xfrm>
          <a:prstGeom prst="rect">
            <a:avLst/>
          </a:prstGeom>
          <a:noFill/>
          <a:ln/>
        </p:spPr>
      </p:sp>
      <p:sp>
        <p:nvSpPr>
          <p:cNvPr id="13" name="Shape 8"/>
          <p:cNvSpPr/>
          <p:nvPr/>
        </p:nvSpPr>
        <p:spPr>
          <a:xfrm>
            <a:off x="8675184" y="7994650"/>
            <a:ext cx="927216" cy="2197100"/>
          </a:xfrm>
          <a:prstGeom prst="rect">
            <a:avLst/>
          </a:prstGeom>
          <a:noFill/>
          <a:ln/>
        </p:spPr>
      </p:sp>
      <p:sp>
        <p:nvSpPr>
          <p:cNvPr id="15" name="Shape 10"/>
          <p:cNvSpPr/>
          <p:nvPr/>
        </p:nvSpPr>
        <p:spPr>
          <a:xfrm>
            <a:off x="9805626" y="6997700"/>
            <a:ext cx="5474384" cy="4191000"/>
          </a:xfrm>
          <a:prstGeom prst="rect">
            <a:avLst/>
          </a:prstGeom>
          <a:noFill/>
          <a:ln/>
        </p:spPr>
      </p:sp>
      <p:sp>
        <p:nvSpPr>
          <p:cNvPr id="18" name="Shape 13"/>
          <p:cNvSpPr/>
          <p:nvPr/>
        </p:nvSpPr>
        <p:spPr>
          <a:xfrm>
            <a:off x="16181822" y="6997700"/>
            <a:ext cx="6604826" cy="4191000"/>
          </a:xfrm>
          <a:prstGeom prst="rect">
            <a:avLst/>
          </a:prstGeom>
          <a:noFill/>
          <a:ln/>
        </p:spPr>
      </p:sp>
      <p:sp>
        <p:nvSpPr>
          <p:cNvPr id="19" name="Shape 14"/>
          <p:cNvSpPr/>
          <p:nvPr/>
        </p:nvSpPr>
        <p:spPr>
          <a:xfrm>
            <a:off x="16181822" y="7994650"/>
            <a:ext cx="1016127" cy="2197100"/>
          </a:xfrm>
          <a:prstGeom prst="rect">
            <a:avLst/>
          </a:prstGeom>
          <a:noFill/>
          <a:ln/>
        </p:spPr>
      </p:sp>
      <p:sp>
        <p:nvSpPr>
          <p:cNvPr id="21" name="Shape 16"/>
          <p:cNvSpPr/>
          <p:nvPr/>
        </p:nvSpPr>
        <p:spPr>
          <a:xfrm>
            <a:off x="17401175" y="6997700"/>
            <a:ext cx="5385473" cy="4191000"/>
          </a:xfrm>
          <a:prstGeom prst="rect">
            <a:avLst/>
          </a:prstGeom>
          <a:noFill/>
          <a:ln/>
        </p:spPr>
      </p:sp>
      <p:sp>
        <p:nvSpPr>
          <p:cNvPr id="24" name="Shape 19"/>
          <p:cNvSpPr/>
          <p:nvPr/>
        </p:nvSpPr>
        <p:spPr>
          <a:xfrm>
            <a:off x="16181822" y="2578100"/>
            <a:ext cx="6604826" cy="3581400"/>
          </a:xfrm>
          <a:prstGeom prst="rect">
            <a:avLst/>
          </a:prstGeom>
          <a:noFill/>
          <a:ln/>
        </p:spPr>
      </p:sp>
      <p:sp>
        <p:nvSpPr>
          <p:cNvPr id="25" name="Shape 20"/>
          <p:cNvSpPr/>
          <p:nvPr/>
        </p:nvSpPr>
        <p:spPr>
          <a:xfrm>
            <a:off x="16181822" y="3270250"/>
            <a:ext cx="1003425" cy="2197100"/>
          </a:xfrm>
          <a:prstGeom prst="rect">
            <a:avLst/>
          </a:prstGeom>
          <a:noFill/>
          <a:ln/>
        </p:spPr>
      </p:sp>
      <p:sp>
        <p:nvSpPr>
          <p:cNvPr id="27" name="Shape 22"/>
          <p:cNvSpPr/>
          <p:nvPr/>
        </p:nvSpPr>
        <p:spPr>
          <a:xfrm>
            <a:off x="17388473" y="2578100"/>
            <a:ext cx="5398175" cy="3581400"/>
          </a:xfrm>
          <a:prstGeom prst="rect">
            <a:avLst/>
          </a:prstGeom>
          <a:noFill/>
          <a:ln/>
        </p:spPr>
      </p:sp>
      <p:graphicFrame>
        <p:nvGraphicFramePr>
          <p:cNvPr id="20" name="Table 19"/>
          <p:cNvGraphicFramePr>
            <a:graphicFrameLocks noGrp="1"/>
          </p:cNvGraphicFramePr>
          <p:nvPr/>
        </p:nvGraphicFramePr>
        <p:xfrm>
          <a:off x="5607959" y="8016828"/>
          <a:ext cx="11793216" cy="4997544"/>
        </p:xfrm>
        <a:graphic>
          <a:graphicData uri="http://schemas.openxmlformats.org/drawingml/2006/table">
            <a:tbl>
              <a:tblPr/>
              <a:tblGrid>
                <a:gridCol w="1443495"/>
                <a:gridCol w="4120596"/>
                <a:gridCol w="2298053"/>
                <a:gridCol w="3931072"/>
              </a:tblGrid>
              <a:tr h="2141804">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Sr.No</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Name of the Student</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Class</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Rank</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3935">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1</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Dhopte Jayshri</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B.A.T.Y</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a:t>
                      </a:r>
                      <a:r>
                        <a:rPr lang="en-US" sz="4000" b="1" baseline="30000" dirty="0">
                          <a:solidFill>
                            <a:srgbClr val="0070C0"/>
                          </a:solidFill>
                          <a:latin typeface="Calibri"/>
                          <a:ea typeface="Times New Roman"/>
                          <a:cs typeface="Mangal"/>
                        </a:rPr>
                        <a:t>ST</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3935">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2</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Kabra Anuja</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B.A.T.Y</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2</a:t>
                      </a:r>
                      <a:r>
                        <a:rPr lang="en-US" sz="4000" b="1" baseline="30000" dirty="0">
                          <a:solidFill>
                            <a:srgbClr val="0070C0"/>
                          </a:solidFill>
                          <a:latin typeface="Calibri"/>
                          <a:ea typeface="Times New Roman"/>
                          <a:cs typeface="Mangal"/>
                        </a:rPr>
                        <a:t>nd</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3935">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3</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Mundada Vidhi</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B.A.T.Y</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3</a:t>
                      </a:r>
                      <a:r>
                        <a:rPr lang="en-US" sz="4000" b="1" baseline="30000" dirty="0">
                          <a:solidFill>
                            <a:srgbClr val="0070C0"/>
                          </a:solidFill>
                          <a:latin typeface="Calibri"/>
                          <a:ea typeface="Times New Roman"/>
                          <a:cs typeface="Mangal"/>
                        </a:rPr>
                        <a:t>rd</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3935">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4</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Kakde Shital</a:t>
                      </a:r>
                      <a:endParaRPr lang="en-US" sz="2800" b="1">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B.A.T.Y</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3</a:t>
                      </a:r>
                      <a:r>
                        <a:rPr lang="en-US" sz="4000" b="1" baseline="30000" dirty="0">
                          <a:solidFill>
                            <a:srgbClr val="0070C0"/>
                          </a:solidFill>
                          <a:latin typeface="Calibri"/>
                          <a:ea typeface="Times New Roman"/>
                          <a:cs typeface="Mangal"/>
                        </a:rPr>
                        <a:t>rd</a:t>
                      </a:r>
                      <a:r>
                        <a:rPr lang="en-US" sz="4000" b="1" dirty="0">
                          <a:solidFill>
                            <a:srgbClr val="0070C0"/>
                          </a:solidFill>
                          <a:latin typeface="Calibri"/>
                          <a:ea typeface="Times New Roman"/>
                          <a:cs typeface="Mangal"/>
                        </a:rPr>
                        <a:t> </a:t>
                      </a:r>
                      <a:endParaRPr lang="en-US" sz="28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41" name="Rectangle 1"/>
          <p:cNvSpPr>
            <a:spLocks noChangeArrowheads="1"/>
          </p:cNvSpPr>
          <p:nvPr/>
        </p:nvSpPr>
        <p:spPr bwMode="auto">
          <a:xfrm>
            <a:off x="0" y="0"/>
            <a:ext cx="24387175" cy="81253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K.K.M COLLEGE</a:t>
            </a:r>
            <a:endParaRPr kumimoji="0" lang="en-US" sz="40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MANWATH</a:t>
            </a:r>
            <a:endParaRPr kumimoji="0" lang="en-US" sz="40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DEPARTMENT OF LIBRARY</a:t>
            </a:r>
            <a:endParaRPr kumimoji="0" lang="en-US" sz="40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1" i="1" u="none" strike="noStrike" cap="none" normalizeH="0" baseline="0" dirty="0" smtClean="0">
                <a:ln>
                  <a:noFill/>
                </a:ln>
                <a:solidFill>
                  <a:schemeClr val="accent4"/>
                </a:solidFill>
                <a:effectLst/>
                <a:latin typeface="Calibri" pitchFamily="34" charset="0"/>
                <a:ea typeface="Times New Roman" pitchFamily="18" charset="0"/>
                <a:cs typeface="Mangal" pitchFamily="18" charset="0"/>
              </a:rPr>
              <a:t>18. BOOK RIVIEW COMPETITION REPORT </a:t>
            </a:r>
            <a:endParaRPr kumimoji="0" lang="en-US" sz="3600" b="1" i="0" u="none" strike="noStrike" cap="none" normalizeH="0" baseline="0" dirty="0" smtClean="0">
              <a:ln>
                <a:noFill/>
              </a:ln>
              <a:solidFill>
                <a:schemeClr val="accent4"/>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B0F0"/>
                </a:solidFill>
                <a:effectLst/>
                <a:latin typeface="Calibri" pitchFamily="34" charset="0"/>
                <a:ea typeface="Times New Roman" pitchFamily="18" charset="0"/>
                <a:cs typeface="Mangal" pitchFamily="18" charset="0"/>
              </a:rPr>
              <a:t>Academic Year-2023-2024</a:t>
            </a:r>
            <a:endParaRPr kumimoji="0" lang="en-US" sz="40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2060"/>
                </a:solidFill>
                <a:effectLst/>
                <a:latin typeface="Calibri" pitchFamily="34" charset="0"/>
                <a:ea typeface="Times New Roman" pitchFamily="18" charset="0"/>
                <a:cs typeface="Mangal" pitchFamily="18" charset="0"/>
              </a:rPr>
              <a:t>The book review competition was conducted in the second semester in the academic year 2023-24 On 31/01/2024 this notice was sent to all the groups of the college. Their names were called till 14/02/2024. After that forward was given to the students about the method to be analyzed in this competition. A total 25 students registered for this competition. Out of them, nine students registered through direct method. They submitted their review by directly participating in the book review competition. In order to successfully conduct this competition. Principal Dr.  Bhaskar  Munde Sir and IQAC Coordinator Dr.  Durgesh Ravande render</a:t>
            </a:r>
            <a:r>
              <a:rPr kumimoji="0" lang="en-US" sz="4000" b="1" i="0" u="none" strike="noStrike" cap="none" normalizeH="0" dirty="0" smtClean="0">
                <a:ln>
                  <a:noFill/>
                </a:ln>
                <a:solidFill>
                  <a:srgbClr val="002060"/>
                </a:solidFill>
                <a:effectLst/>
                <a:latin typeface="Calibri" pitchFamily="34" charset="0"/>
                <a:ea typeface="Times New Roman" pitchFamily="18" charset="0"/>
                <a:cs typeface="Mangal" pitchFamily="18" charset="0"/>
              </a:rPr>
              <a:t> </a:t>
            </a:r>
            <a:r>
              <a:rPr kumimoji="0" lang="en-US" sz="4000" b="1" i="0" u="none" strike="noStrike" cap="none" normalizeH="0" baseline="0" dirty="0" smtClean="0">
                <a:ln>
                  <a:noFill/>
                </a:ln>
                <a:solidFill>
                  <a:srgbClr val="002060"/>
                </a:solidFill>
                <a:effectLst/>
                <a:latin typeface="Calibri" pitchFamily="34" charset="0"/>
                <a:ea typeface="Times New Roman" pitchFamily="18" charset="0"/>
                <a:cs typeface="Mangal" pitchFamily="18" charset="0"/>
              </a:rPr>
              <a:t>invaluable support. </a:t>
            </a:r>
            <a:endParaRPr kumimoji="0" lang="en-US" sz="48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2060"/>
                </a:solidFill>
                <a:effectLst/>
                <a:latin typeface="Calibri" pitchFamily="34" charset="0"/>
                <a:ea typeface="Times New Roman" pitchFamily="18" charset="0"/>
                <a:cs typeface="Mangal" pitchFamily="18" charset="0"/>
              </a:rPr>
              <a:t>On the  23</a:t>
            </a:r>
            <a:r>
              <a:rPr kumimoji="0" lang="en-US" sz="4000" b="1" i="0" u="none" strike="noStrike" cap="none" normalizeH="0" baseline="30000" dirty="0" smtClean="0">
                <a:ln>
                  <a:noFill/>
                </a:ln>
                <a:solidFill>
                  <a:srgbClr val="002060"/>
                </a:solidFill>
                <a:effectLst/>
                <a:latin typeface="Calibri" pitchFamily="34" charset="0"/>
                <a:ea typeface="Times New Roman" pitchFamily="18" charset="0"/>
                <a:cs typeface="Mangal" pitchFamily="18" charset="0"/>
              </a:rPr>
              <a:t>th</a:t>
            </a:r>
            <a:r>
              <a:rPr kumimoji="0" lang="en-US" sz="4000" b="1" i="0" u="none" strike="noStrike" cap="none" normalizeH="0" baseline="0" dirty="0" smtClean="0">
                <a:ln>
                  <a:noFill/>
                </a:ln>
                <a:solidFill>
                  <a:srgbClr val="002060"/>
                </a:solidFill>
                <a:effectLst/>
                <a:latin typeface="Calibri" pitchFamily="34" charset="0"/>
                <a:ea typeface="Times New Roman" pitchFamily="18" charset="0"/>
                <a:cs typeface="Mangal" pitchFamily="18" charset="0"/>
              </a:rPr>
              <a:t> April 2024 the Winners of this competition were given certificates and books in the prize distribution function. Conducted in the Library.</a:t>
            </a:r>
            <a:endParaRPr kumimoji="0" lang="en-US" sz="48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2060"/>
                </a:solidFill>
                <a:effectLst/>
                <a:latin typeface="Calibri" pitchFamily="34" charset="0"/>
                <a:ea typeface="Times New Roman" pitchFamily="18" charset="0"/>
                <a:cs typeface="Mangal" pitchFamily="18" charset="0"/>
              </a:rPr>
              <a:t>Book Review Competition Result</a:t>
            </a:r>
            <a:endParaRPr kumimoji="0" lang="en-US" sz="48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ECD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4097" name="Rectangle 1"/>
          <p:cNvSpPr>
            <a:spLocks noChangeArrowheads="1"/>
          </p:cNvSpPr>
          <p:nvPr/>
        </p:nvSpPr>
        <p:spPr bwMode="auto">
          <a:xfrm>
            <a:off x="19967944" y="10515601"/>
            <a:ext cx="374266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Dr. S.N Chobe</a:t>
            </a:r>
            <a:endParaRPr kumimoji="0" lang="en-US" sz="44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Librarian</a:t>
            </a:r>
            <a:endParaRPr kumimoji="0" lang="en-US" sz="44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K.K.M  College  Manwath</a:t>
            </a:r>
            <a:endParaRPr kumimoji="0" lang="en-US" sz="4000" b="1" i="0" u="none" strike="noStrike" cap="none" normalizeH="0" baseline="0" dirty="0" smtClean="0">
              <a:ln>
                <a:noFill/>
              </a:ln>
              <a:solidFill>
                <a:srgbClr val="FFC000"/>
              </a:solidFill>
              <a:effectLst/>
              <a:latin typeface="Arial" pitchFamily="34" charset="0"/>
              <a:cs typeface="Arial" pitchFamily="34" charset="0"/>
            </a:endParaRPr>
          </a:p>
        </p:txBody>
      </p:sp>
      <p:pic>
        <p:nvPicPr>
          <p:cNvPr id="11" name="Picture 10" descr="3.jpg"/>
          <p:cNvPicPr/>
          <p:nvPr/>
        </p:nvPicPr>
        <p:blipFill>
          <a:blip r:embed="rId4"/>
          <a:stretch>
            <a:fillRect/>
          </a:stretch>
        </p:blipFill>
        <p:spPr>
          <a:xfrm>
            <a:off x="3678866" y="637954"/>
            <a:ext cx="15629860" cy="6188148"/>
          </a:xfrm>
          <a:prstGeom prst="rect">
            <a:avLst/>
          </a:prstGeom>
        </p:spPr>
      </p:pic>
      <p:pic>
        <p:nvPicPr>
          <p:cNvPr id="12" name="Picture 11" descr="4.jpg"/>
          <p:cNvPicPr/>
          <p:nvPr/>
        </p:nvPicPr>
        <p:blipFill>
          <a:blip r:embed="rId5"/>
          <a:stretch>
            <a:fillRect/>
          </a:stretch>
        </p:blipFill>
        <p:spPr>
          <a:xfrm>
            <a:off x="3678866" y="7400260"/>
            <a:ext cx="15629859" cy="5486400"/>
          </a:xfrm>
          <a:prstGeom prst="rect">
            <a:avLst/>
          </a:prstGeom>
        </p:spPr>
      </p:pic>
    </p:spTree>
  </p:cSld>
  <p:clrMapOvr>
    <a:masterClrMapping/>
  </p:clrMapOvr>
  <p:transition>
    <p:circl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4097" name="Rectangle 1"/>
          <p:cNvSpPr>
            <a:spLocks noChangeArrowheads="1"/>
          </p:cNvSpPr>
          <p:nvPr/>
        </p:nvSpPr>
        <p:spPr bwMode="auto">
          <a:xfrm>
            <a:off x="19967944" y="10515601"/>
            <a:ext cx="374266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Dr. S.N Chobe</a:t>
            </a:r>
            <a:endParaRPr kumimoji="0" lang="en-US" sz="44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Librarian</a:t>
            </a:r>
            <a:endParaRPr kumimoji="0" lang="en-US" sz="44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Calibri" pitchFamily="34" charset="0"/>
                <a:ea typeface="Times New Roman" pitchFamily="18" charset="0"/>
                <a:cs typeface="Mangal" pitchFamily="18" charset="0"/>
              </a:rPr>
              <a:t>K.K.M  College  Manwath</a:t>
            </a:r>
            <a:endParaRPr kumimoji="0" lang="en-US" sz="4000" b="1" i="0" u="none" strike="noStrike" cap="none" normalizeH="0" baseline="0" dirty="0" smtClean="0">
              <a:ln>
                <a:noFill/>
              </a:ln>
              <a:solidFill>
                <a:srgbClr val="FFC000"/>
              </a:solidFill>
              <a:effectLst/>
              <a:latin typeface="Arial" pitchFamily="34" charset="0"/>
              <a:cs typeface="Arial" pitchFamily="34" charset="0"/>
            </a:endParaRPr>
          </a:p>
        </p:txBody>
      </p:sp>
      <p:pic>
        <p:nvPicPr>
          <p:cNvPr id="8" name="Picture 7" descr="5.jpg"/>
          <p:cNvPicPr/>
          <p:nvPr/>
        </p:nvPicPr>
        <p:blipFill>
          <a:blip r:embed="rId4"/>
          <a:stretch>
            <a:fillRect/>
          </a:stretch>
        </p:blipFill>
        <p:spPr>
          <a:xfrm>
            <a:off x="4380614" y="276447"/>
            <a:ext cx="13567144" cy="5805376"/>
          </a:xfrm>
          <a:prstGeom prst="rect">
            <a:avLst/>
          </a:prstGeom>
        </p:spPr>
      </p:pic>
      <p:pic>
        <p:nvPicPr>
          <p:cNvPr id="9" name="Picture 8" descr="6.jpg"/>
          <p:cNvPicPr/>
          <p:nvPr/>
        </p:nvPicPr>
        <p:blipFill>
          <a:blip r:embed="rId5"/>
          <a:stretch>
            <a:fillRect/>
          </a:stretch>
        </p:blipFill>
        <p:spPr>
          <a:xfrm>
            <a:off x="4380614" y="6337005"/>
            <a:ext cx="13567144" cy="6425365"/>
          </a:xfrm>
          <a:prstGeom prst="rect">
            <a:avLst/>
          </a:prstGeom>
        </p:spPr>
      </p:pic>
    </p:spTree>
  </p:cSld>
  <p:clrMapOvr>
    <a:masterClrMapping/>
  </p:clrMapOvr>
  <p:transition>
    <p:circl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graphicFrame>
        <p:nvGraphicFramePr>
          <p:cNvPr id="11" name="Table 10"/>
          <p:cNvGraphicFramePr>
            <a:graphicFrameLocks noGrp="1"/>
          </p:cNvGraphicFramePr>
          <p:nvPr/>
        </p:nvGraphicFramePr>
        <p:xfrm>
          <a:off x="4316819" y="2785730"/>
          <a:ext cx="14779256" cy="8548576"/>
        </p:xfrm>
        <a:graphic>
          <a:graphicData uri="http://schemas.openxmlformats.org/drawingml/2006/table">
            <a:tbl>
              <a:tblPr/>
              <a:tblGrid>
                <a:gridCol w="1263785"/>
                <a:gridCol w="5967871"/>
                <a:gridCol w="3159460"/>
                <a:gridCol w="4388140"/>
              </a:tblGrid>
              <a:tr h="1068572">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Sr.</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Reading Room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Year</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No. of Visitors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Student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2017-18</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1175</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2</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Student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2018-19</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1400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3</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Student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2019-20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1748</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4</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Student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2020-21</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900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5</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Student Visitors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2021-22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2288</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6</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Mangal"/>
                        </a:rPr>
                        <a:t>Student Visitors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2022-23</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2250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572">
                <a:tc>
                  <a:txBody>
                    <a:bodyPr/>
                    <a:lstStyle/>
                    <a:p>
                      <a:pPr marL="0" marR="0" algn="ctr">
                        <a:lnSpc>
                          <a:spcPct val="115000"/>
                        </a:lnSpc>
                        <a:spcBef>
                          <a:spcPts val="0"/>
                        </a:spcBef>
                        <a:spcAft>
                          <a:spcPts val="0"/>
                        </a:spcAft>
                      </a:pPr>
                      <a:r>
                        <a:rPr lang="en-US" sz="4000" b="1">
                          <a:solidFill>
                            <a:srgbClr val="002060"/>
                          </a:solidFill>
                          <a:latin typeface="Calibri"/>
                          <a:ea typeface="Times New Roman"/>
                          <a:cs typeface="Mangal"/>
                        </a:rPr>
                        <a:t>7</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2060"/>
                          </a:solidFill>
                          <a:latin typeface="Calibri"/>
                          <a:ea typeface="Times New Roman"/>
                          <a:cs typeface="Mangal"/>
                        </a:rPr>
                        <a:t>Student Visitors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2023-24</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2440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0177" name="Rectangle 1"/>
          <p:cNvSpPr>
            <a:spLocks noChangeArrowheads="1"/>
          </p:cNvSpPr>
          <p:nvPr/>
        </p:nvSpPr>
        <p:spPr bwMode="auto">
          <a:xfrm>
            <a:off x="0" y="0"/>
            <a:ext cx="2438717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sng" strike="noStrike" cap="none" normalizeH="0" baseline="0" dirty="0" smtClean="0">
                <a:ln>
                  <a:noFill/>
                </a:ln>
                <a:solidFill>
                  <a:srgbClr val="00B050"/>
                </a:solidFill>
                <a:effectLst/>
                <a:latin typeface="Calibri" pitchFamily="34" charset="0"/>
                <a:ea typeface="Times New Roman" pitchFamily="18" charset="0"/>
                <a:cs typeface="Mangal" pitchFamily="18" charset="0"/>
              </a:rPr>
              <a:t>K.K.M.COLLEGE, MANWATH.</a:t>
            </a:r>
            <a:endParaRPr kumimoji="0" lang="en-US" sz="36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1" i="0" u="sng" strike="noStrike" cap="none" normalizeH="0" baseline="0" dirty="0" smtClean="0">
                <a:ln>
                  <a:noFill/>
                </a:ln>
                <a:solidFill>
                  <a:srgbClr val="00B050"/>
                </a:solidFill>
                <a:effectLst/>
                <a:latin typeface="Calibri" pitchFamily="34" charset="0"/>
                <a:ea typeface="Times New Roman" pitchFamily="18" charset="0"/>
                <a:cs typeface="Mangal" pitchFamily="18" charset="0"/>
              </a:rPr>
              <a:t>DEPARTMENT OF LIBRARY</a:t>
            </a:r>
            <a:endParaRPr kumimoji="0" lang="en-US" sz="36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800" b="1" i="0" u="sng" strike="noStrike" cap="none" normalizeH="0" baseline="0" dirty="0" smtClean="0">
                <a:ln>
                  <a:noFill/>
                </a:ln>
                <a:solidFill>
                  <a:srgbClr val="7030A0"/>
                </a:solidFill>
                <a:effectLst/>
                <a:latin typeface="Calibri" pitchFamily="34" charset="0"/>
                <a:ea typeface="Times New Roman" pitchFamily="18" charset="0"/>
                <a:cs typeface="Mangal" pitchFamily="18" charset="0"/>
              </a:rPr>
              <a:t>19. Reading Room Visitors</a:t>
            </a:r>
            <a:endParaRPr kumimoji="0" lang="en-US" sz="4400" b="0" i="0" u="none" strike="noStrike" cap="none" normalizeH="0" baseline="0" dirty="0" smtClean="0">
              <a:ln>
                <a:noFill/>
              </a:ln>
              <a:solidFill>
                <a:srgbClr val="7030A0"/>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graphicFrame>
        <p:nvGraphicFramePr>
          <p:cNvPr id="7" name="Table 6"/>
          <p:cNvGraphicFramePr>
            <a:graphicFrameLocks noGrp="1"/>
          </p:cNvGraphicFramePr>
          <p:nvPr/>
        </p:nvGraphicFramePr>
        <p:xfrm>
          <a:off x="2424224" y="2554545"/>
          <a:ext cx="18032819" cy="10559752"/>
        </p:xfrm>
        <a:graphic>
          <a:graphicData uri="http://schemas.openxmlformats.org/drawingml/2006/table">
            <a:tbl>
              <a:tblPr/>
              <a:tblGrid>
                <a:gridCol w="1666348"/>
                <a:gridCol w="9252449"/>
                <a:gridCol w="3081147"/>
                <a:gridCol w="4032875"/>
              </a:tblGrid>
              <a:tr h="754268">
                <a:tc>
                  <a:txBody>
                    <a:bodyPr/>
                    <a:lstStyle/>
                    <a:p>
                      <a:pPr marL="0" marR="0" algn="ctr">
                        <a:lnSpc>
                          <a:spcPct val="115000"/>
                        </a:lnSpc>
                        <a:spcBef>
                          <a:spcPts val="0"/>
                        </a:spcBef>
                        <a:spcAft>
                          <a:spcPts val="0"/>
                        </a:spcAft>
                      </a:pPr>
                      <a:r>
                        <a:rPr lang="en-US" sz="4000" b="1" dirty="0">
                          <a:solidFill>
                            <a:srgbClr val="7030A0"/>
                          </a:solidFill>
                          <a:latin typeface="Calibri"/>
                          <a:ea typeface="Times New Roman"/>
                          <a:cs typeface="Mangal"/>
                        </a:rPr>
                        <a:t>Sr.No.</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7030A0"/>
                          </a:solidFill>
                          <a:latin typeface="Calibri"/>
                          <a:ea typeface="Times New Roman"/>
                          <a:cs typeface="Mangal"/>
                        </a:rPr>
                        <a:t>Name</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7030A0"/>
                          </a:solidFill>
                          <a:latin typeface="Calibri"/>
                          <a:ea typeface="Times New Roman"/>
                          <a:cs typeface="Mangal"/>
                        </a:rPr>
                        <a:t>Type</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7030A0"/>
                          </a:solidFill>
                          <a:latin typeface="Calibri"/>
                          <a:ea typeface="Times New Roman"/>
                          <a:cs typeface="Mangal"/>
                        </a:rPr>
                        <a:t>Subject</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1</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en-US" sz="4000" b="1" kern="1200" dirty="0" smtClean="0">
                          <a:solidFill>
                            <a:srgbClr val="7030A0"/>
                          </a:solidFill>
                          <a:latin typeface="Calibri"/>
                          <a:ea typeface="Times New Roman"/>
                          <a:cs typeface="Mangal"/>
                        </a:rPr>
                        <a:t>Akshargatha</a:t>
                      </a:r>
                      <a:endParaRPr kumimoji="0" lang="en-US" sz="40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2</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Satyagrahi Vichardhara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Monthy</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3</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4000" b="1" kern="1200" dirty="0">
                          <a:solidFill>
                            <a:srgbClr val="7030A0"/>
                          </a:solidFill>
                          <a:latin typeface="Calibri"/>
                          <a:ea typeface="Times New Roman"/>
                          <a:cs typeface="Mangal"/>
                        </a:rPr>
                        <a:t>Samyayog</a:t>
                      </a:r>
                      <a:r>
                        <a:rPr lang="en-US" sz="4000" b="1" dirty="0">
                          <a:solidFill>
                            <a:srgbClr val="7030A0"/>
                          </a:solidFill>
                          <a:latin typeface="Calibri"/>
                          <a:ea typeface="Times New Roman"/>
                          <a:cs typeface="Mangal"/>
                        </a:rPr>
                        <a:t> Sadhana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Weekly</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Marathi</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4.</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Maharashtra Sahitya Patrika </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5.</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Alochana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 </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Hindi</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6</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Arthsanvad</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Economics</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7</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Bhartiya Itihas ani Sanskriti</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Quarterly</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History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8</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Sanshodhak</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History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9</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Chanakya Mandal</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Monthly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Political Science</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10.</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Lokrajya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Monthly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Political Science</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11.</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Samaj Prabodhan Patrika </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Sociology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a:solidFill>
                            <a:srgbClr val="7030A0"/>
                          </a:solidFill>
                          <a:latin typeface="Calibri"/>
                          <a:ea typeface="Times New Roman"/>
                          <a:cs typeface="Mangal"/>
                        </a:rPr>
                        <a:t>12.</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Shikshan Ani Samaj</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Quarterly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Sociology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268">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13</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Saptahik Sadhana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Weekly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7030A0"/>
                          </a:solidFill>
                          <a:latin typeface="Calibri"/>
                          <a:ea typeface="Times New Roman"/>
                          <a:cs typeface="Mangal"/>
                        </a:rPr>
                        <a:t>Sociology</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8609" name="Rectangle 1"/>
          <p:cNvSpPr>
            <a:spLocks noChangeArrowheads="1"/>
          </p:cNvSpPr>
          <p:nvPr/>
        </p:nvSpPr>
        <p:spPr bwMode="auto">
          <a:xfrm>
            <a:off x="0" y="0"/>
            <a:ext cx="2438704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2200" b="1" u="sng" dirty="0" smtClean="0">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70C0"/>
                </a:solidFill>
                <a:effectLst/>
                <a:latin typeface="Calibri" pitchFamily="34" charset="0"/>
                <a:ea typeface="Times New Roman" pitchFamily="18" charset="0"/>
                <a:cs typeface="Mangal" pitchFamily="18" charset="0"/>
              </a:rPr>
              <a:t>KKM College</a:t>
            </a:r>
            <a:endParaRPr kumimoji="0" lang="en-US" sz="4000"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70C0"/>
                </a:solidFill>
                <a:effectLst/>
                <a:latin typeface="Calibri" pitchFamily="34" charset="0"/>
                <a:ea typeface="Times New Roman" pitchFamily="18" charset="0"/>
                <a:cs typeface="Mangal" pitchFamily="18" charset="0"/>
              </a:rPr>
              <a:t>Dept. of Library</a:t>
            </a:r>
            <a:endParaRPr kumimoji="0" lang="en-US" sz="4000"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70C0"/>
                </a:solidFill>
                <a:effectLst/>
                <a:latin typeface="Calibri" pitchFamily="34" charset="0"/>
                <a:ea typeface="Times New Roman" pitchFamily="18" charset="0"/>
                <a:cs typeface="Mangal" pitchFamily="18" charset="0"/>
              </a:rPr>
              <a:t>20. Periodicals / Journal List</a:t>
            </a:r>
            <a:endParaRPr kumimoji="0" lang="en-US" sz="4000"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68609" name="Rectangle 1"/>
          <p:cNvSpPr>
            <a:spLocks noChangeArrowheads="1"/>
          </p:cNvSpPr>
          <p:nvPr/>
        </p:nvSpPr>
        <p:spPr bwMode="auto">
          <a:xfrm>
            <a:off x="0" y="0"/>
            <a:ext cx="24387048"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2200" b="1" u="sng" dirty="0" smtClean="0">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2060"/>
                </a:solidFill>
                <a:effectLst/>
                <a:latin typeface="Calibri" pitchFamily="34" charset="0"/>
                <a:ea typeface="Times New Roman" pitchFamily="18" charset="0"/>
                <a:cs typeface="Mangal" pitchFamily="18" charset="0"/>
              </a:rPr>
              <a:t>KKM College</a:t>
            </a:r>
            <a:endParaRPr kumimoji="0" lang="en-US" sz="4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2060"/>
                </a:solidFill>
                <a:effectLst/>
                <a:latin typeface="Calibri" pitchFamily="34" charset="0"/>
                <a:ea typeface="Times New Roman" pitchFamily="18" charset="0"/>
                <a:cs typeface="Mangal" pitchFamily="18" charset="0"/>
              </a:rPr>
              <a:t>Dept. of Library</a:t>
            </a:r>
            <a:endParaRPr kumimoji="0" lang="en-US" sz="4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2060"/>
                </a:solidFill>
                <a:effectLst/>
                <a:latin typeface="Calibri" pitchFamily="34" charset="0"/>
                <a:ea typeface="Times New Roman" pitchFamily="18" charset="0"/>
                <a:cs typeface="Mangal" pitchFamily="18" charset="0"/>
              </a:rPr>
              <a:t>20. Periodicals / Journals List</a:t>
            </a:r>
            <a:endParaRPr kumimoji="0" lang="en-US" sz="4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2060"/>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2530549" y="2620772"/>
          <a:ext cx="18011553" cy="10094976"/>
        </p:xfrm>
        <a:graphic>
          <a:graphicData uri="http://schemas.openxmlformats.org/drawingml/2006/table">
            <a:tbl>
              <a:tblPr/>
              <a:tblGrid>
                <a:gridCol w="1645082"/>
                <a:gridCol w="9252449"/>
                <a:gridCol w="3081147"/>
                <a:gridCol w="4032875"/>
              </a:tblGrid>
              <a:tr h="621221">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14</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Economics and Political 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Commerce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15</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Yojna</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Monthly</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Commerce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16</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Vyapari Mitra</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Monthly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Commerce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17</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Resonance </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Monthly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Physics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5067">
                <a:tc>
                  <a:txBody>
                    <a:bodyPr/>
                    <a:lstStyle/>
                    <a:p>
                      <a:pPr marL="0" marR="0">
                        <a:lnSpc>
                          <a:spcPct val="115000"/>
                        </a:lnSpc>
                        <a:spcBef>
                          <a:spcPts val="0"/>
                        </a:spcBef>
                        <a:spcAft>
                          <a:spcPts val="0"/>
                        </a:spcAft>
                      </a:pPr>
                      <a:r>
                        <a:rPr lang="en-US" sz="3600" b="1" dirty="0" smtClean="0">
                          <a:solidFill>
                            <a:srgbClr val="7030A0"/>
                          </a:solidFill>
                          <a:latin typeface="Calibri"/>
                          <a:ea typeface="Times New Roman"/>
                          <a:cs typeface="Mangal"/>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Bulletin of Marathwada Mathematical Society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Half Yealy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Mathematics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19</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Current Science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Monthly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General Science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20</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Competition Success Review </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Monthly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Competitive Exam</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21</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Competition Affairs </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Monthly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Competitive Exam</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22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Shikshan Sankraman</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Monthly</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Journals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23</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Saptahik Sakal</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Journals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24</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University News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Journals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25</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Employment News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Journals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dirty="0" smtClean="0">
                          <a:solidFill>
                            <a:srgbClr val="7030A0"/>
                          </a:solidFill>
                          <a:latin typeface="Calibri"/>
                          <a:ea typeface="Times New Roman"/>
                          <a:cs typeface="Mangal"/>
                        </a:rPr>
                        <a:t>26</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smtClean="0">
                          <a:solidFill>
                            <a:srgbClr val="7030A0"/>
                          </a:solidFill>
                          <a:latin typeface="Calibri"/>
                          <a:ea typeface="Times New Roman"/>
                          <a:cs typeface="Mangal"/>
                        </a:rPr>
                        <a:t>Om Shanti Media</a:t>
                      </a:r>
                      <a:endParaRPr kumimoji="0" lang="en-US" sz="36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smtClean="0">
                          <a:solidFill>
                            <a:srgbClr val="7030A0"/>
                          </a:solidFill>
                          <a:latin typeface="Calibri"/>
                          <a:ea typeface="Times New Roman"/>
                          <a:cs typeface="Mangal"/>
                        </a:rPr>
                        <a:t>Fortnightly</a:t>
                      </a:r>
                      <a:endParaRPr kumimoji="0" lang="en-US" sz="36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3600" b="1" dirty="0" smtClean="0">
                          <a:solidFill>
                            <a:srgbClr val="7030A0"/>
                          </a:solidFill>
                          <a:latin typeface="Calibri"/>
                          <a:ea typeface="Times New Roman"/>
                          <a:cs typeface="Mangal"/>
                        </a:rPr>
                        <a:t>Journals</a:t>
                      </a:r>
                      <a:endParaRPr lang="en-US" sz="3200" b="1" dirty="0" smtClean="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lang="en-US" sz="3600" b="1" dirty="0" smtClean="0">
                          <a:solidFill>
                            <a:srgbClr val="7030A0"/>
                          </a:solidFill>
                          <a:latin typeface="Calibri"/>
                          <a:ea typeface="Times New Roman"/>
                          <a:cs typeface="Mangal"/>
                        </a:rPr>
                        <a:t>27</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a:solidFill>
                            <a:srgbClr val="7030A0"/>
                          </a:solidFill>
                          <a:latin typeface="Calibri"/>
                          <a:ea typeface="Times New Roman"/>
                          <a:cs typeface="Mangal"/>
                        </a:rPr>
                        <a:t>Dipawali Issue</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Yearly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smtClean="0">
                          <a:solidFill>
                            <a:srgbClr val="7030A0"/>
                          </a:solidFill>
                          <a:latin typeface="Calibri"/>
                          <a:ea typeface="Times New Roman"/>
                          <a:cs typeface="Mangal"/>
                        </a:rPr>
                        <a:t>Journals</a:t>
                      </a:r>
                      <a:endParaRPr kumimoji="0" lang="en-US" sz="36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kumimoji="0" lang="en-US" sz="3600" b="1" kern="1200" dirty="0" smtClean="0">
                          <a:solidFill>
                            <a:srgbClr val="7030A0"/>
                          </a:solidFill>
                          <a:latin typeface="Calibri"/>
                          <a:ea typeface="Times New Roman"/>
                          <a:cs typeface="Mangal"/>
                        </a:rPr>
                        <a:t>28</a:t>
                      </a:r>
                      <a:endParaRPr kumimoji="0" lang="en-US" sz="36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a:solidFill>
                            <a:srgbClr val="7030A0"/>
                          </a:solidFill>
                          <a:latin typeface="Calibri"/>
                          <a:ea typeface="Times New Roman"/>
                          <a:cs typeface="Mangal"/>
                        </a:rPr>
                        <a:t>Nav Anushtubh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a:solidFill>
                            <a:srgbClr val="7030A0"/>
                          </a:solidFill>
                          <a:latin typeface="Calibri"/>
                          <a:ea typeface="Times New Roman"/>
                          <a:cs typeface="Mangal"/>
                        </a:rPr>
                        <a:t>Two Monthly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kumimoji="0" lang="en-US" sz="3600" b="1" kern="1200" dirty="0">
                          <a:solidFill>
                            <a:srgbClr val="7030A0"/>
                          </a:solidFill>
                          <a:latin typeface="Calibri"/>
                          <a:ea typeface="Times New Roman"/>
                          <a:cs typeface="Mangal"/>
                        </a:rPr>
                        <a:t>Marathi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21">
                <a:tc>
                  <a:txBody>
                    <a:bodyPr/>
                    <a:lstStyle/>
                    <a:p>
                      <a:pPr marL="0" marR="0">
                        <a:lnSpc>
                          <a:spcPct val="115000"/>
                        </a:lnSpc>
                        <a:spcBef>
                          <a:spcPts val="0"/>
                        </a:spcBef>
                        <a:spcAft>
                          <a:spcPts val="0"/>
                        </a:spcAft>
                      </a:pPr>
                      <a:r>
                        <a:rPr kumimoji="0" lang="en-US" sz="3600" b="1" kern="1200" dirty="0" smtClean="0">
                          <a:solidFill>
                            <a:srgbClr val="7030A0"/>
                          </a:solidFill>
                          <a:latin typeface="Calibri"/>
                          <a:ea typeface="Times New Roman"/>
                          <a:cs typeface="Mangal"/>
                        </a:rPr>
                        <a:t>29</a:t>
                      </a:r>
                      <a:endParaRPr kumimoji="0" lang="en-US" sz="36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Saptahik </a:t>
                      </a:r>
                      <a:r>
                        <a:rPr lang="en-US" sz="3600" b="1" dirty="0" smtClean="0">
                          <a:solidFill>
                            <a:srgbClr val="7030A0"/>
                          </a:solidFill>
                          <a:latin typeface="Calibri"/>
                          <a:ea typeface="Times New Roman"/>
                          <a:cs typeface="Mangal"/>
                        </a:rPr>
                        <a:t>Vivek</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Weekly</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3600" b="1" dirty="0">
                          <a:solidFill>
                            <a:srgbClr val="7030A0"/>
                          </a:solidFill>
                          <a:latin typeface="Calibri"/>
                          <a:ea typeface="Times New Roman"/>
                          <a:cs typeface="Mangal"/>
                        </a:rPr>
                        <a:t>Journals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graphicFrame>
        <p:nvGraphicFramePr>
          <p:cNvPr id="8" name="Table 7"/>
          <p:cNvGraphicFramePr>
            <a:graphicFrameLocks noGrp="1"/>
          </p:cNvGraphicFramePr>
          <p:nvPr/>
        </p:nvGraphicFramePr>
        <p:xfrm>
          <a:off x="5209954" y="2215991"/>
          <a:ext cx="14566604" cy="8299608"/>
        </p:xfrm>
        <a:graphic>
          <a:graphicData uri="http://schemas.openxmlformats.org/drawingml/2006/table">
            <a:tbl>
              <a:tblPr/>
              <a:tblGrid>
                <a:gridCol w="1935125"/>
                <a:gridCol w="4526751"/>
                <a:gridCol w="8104728"/>
              </a:tblGrid>
              <a:tr h="2074902">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Sr</a:t>
                      </a:r>
                      <a:r>
                        <a:rPr lang="en-US" sz="4000" b="1" dirty="0" smtClean="0">
                          <a:solidFill>
                            <a:srgbClr val="00B050"/>
                          </a:solidFill>
                          <a:latin typeface="Calibri"/>
                          <a:ea typeface="Times New Roman"/>
                          <a:cs typeface="Mangal"/>
                        </a:rPr>
                        <a:t>. No</a:t>
                      </a:r>
                      <a:r>
                        <a:rPr lang="en-US" sz="4000" b="1" dirty="0">
                          <a:solidFill>
                            <a:srgbClr val="00B050"/>
                          </a:solidFill>
                          <a:latin typeface="Calibri"/>
                          <a:ea typeface="Times New Roman"/>
                          <a:cs typeface="Mangal"/>
                        </a:rPr>
                        <a:t>.</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Name of Faculty</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 No</a:t>
                      </a:r>
                      <a:r>
                        <a:rPr lang="en-US" sz="4000" b="1" dirty="0" smtClean="0">
                          <a:solidFill>
                            <a:srgbClr val="00B050"/>
                          </a:solidFill>
                          <a:latin typeface="Calibri"/>
                          <a:ea typeface="Times New Roman"/>
                          <a:cs typeface="Mangal"/>
                        </a:rPr>
                        <a:t>. of </a:t>
                      </a:r>
                      <a:r>
                        <a:rPr lang="en-US" sz="4000" b="1" dirty="0">
                          <a:solidFill>
                            <a:srgbClr val="00B050"/>
                          </a:solidFill>
                          <a:latin typeface="Calibri"/>
                          <a:ea typeface="Times New Roman"/>
                          <a:cs typeface="Mangal"/>
                        </a:rPr>
                        <a:t>Periodicals and Journals</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r>
                        <a:rPr lang="en-US" sz="4000" b="1">
                          <a:solidFill>
                            <a:srgbClr val="00B050"/>
                          </a:solidFill>
                          <a:latin typeface="Calibri"/>
                          <a:ea typeface="Times New Roman"/>
                          <a:cs typeface="Mangal"/>
                        </a:rPr>
                        <a:t>1</a:t>
                      </a:r>
                      <a:endParaRPr lang="en-US" sz="32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Arts</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17</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2</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Commerce</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04</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r>
                        <a:rPr lang="en-US" sz="4000" b="1">
                          <a:solidFill>
                            <a:srgbClr val="00B050"/>
                          </a:solidFill>
                          <a:latin typeface="Calibri"/>
                          <a:ea typeface="Times New Roman"/>
                          <a:cs typeface="Mangal"/>
                        </a:rPr>
                        <a:t>3</a:t>
                      </a:r>
                      <a:endParaRPr lang="en-US" sz="32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Science</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B050"/>
                          </a:solidFill>
                          <a:latin typeface="Calibri"/>
                          <a:ea typeface="Times New Roman"/>
                          <a:cs typeface="Mangal"/>
                        </a:rPr>
                        <a:t>04</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r>
                        <a:rPr lang="en-US" sz="4000" b="1">
                          <a:solidFill>
                            <a:srgbClr val="00B050"/>
                          </a:solidFill>
                          <a:latin typeface="Calibri"/>
                          <a:ea typeface="Times New Roman"/>
                          <a:cs typeface="Mangal"/>
                        </a:rPr>
                        <a:t>4</a:t>
                      </a:r>
                      <a:endParaRPr lang="en-US" sz="32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Generals</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09</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r>
                        <a:rPr lang="en-US" sz="4000" b="1">
                          <a:solidFill>
                            <a:srgbClr val="00B050"/>
                          </a:solidFill>
                          <a:latin typeface="Calibri"/>
                          <a:ea typeface="Times New Roman"/>
                          <a:cs typeface="Mangal"/>
                        </a:rPr>
                        <a:t>5</a:t>
                      </a:r>
                      <a:endParaRPr lang="en-US" sz="32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Competitive Exams</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02</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7451">
                <a:tc>
                  <a:txBody>
                    <a:bodyPr/>
                    <a:lstStyle/>
                    <a:p>
                      <a:pPr marL="0" marR="0">
                        <a:lnSpc>
                          <a:spcPct val="115000"/>
                        </a:lnSpc>
                        <a:spcBef>
                          <a:spcPts val="0"/>
                        </a:spcBef>
                        <a:spcAft>
                          <a:spcPts val="0"/>
                        </a:spcAft>
                      </a:pPr>
                      <a:endParaRPr lang="en-US" sz="4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B050"/>
                          </a:solidFill>
                          <a:latin typeface="Calibri"/>
                          <a:ea typeface="Times New Roman"/>
                          <a:cs typeface="Mangal"/>
                        </a:rPr>
                        <a:t>Total</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B050"/>
                          </a:solidFill>
                          <a:latin typeface="Calibri"/>
                          <a:ea typeface="Times New Roman"/>
                          <a:cs typeface="Mangal"/>
                        </a:rPr>
                        <a:t>35</a:t>
                      </a:r>
                      <a:endParaRPr lang="en-US" sz="32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0657" name="Rectangle 1"/>
          <p:cNvSpPr>
            <a:spLocks noChangeArrowheads="1"/>
          </p:cNvSpPr>
          <p:nvPr/>
        </p:nvSpPr>
        <p:spPr bwMode="auto">
          <a:xfrm>
            <a:off x="0" y="0"/>
            <a:ext cx="24387175"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KKM College</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Dept. of Library</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21. Faculty wise Periodicals and Journals</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29238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chemeClr val="accent1"/>
                </a:solidFill>
                <a:effectLst/>
                <a:latin typeface="Calibri" pitchFamily="34" charset="0"/>
                <a:ea typeface="Times New Roman" pitchFamily="18" charset="0"/>
                <a:cs typeface="Mangal" pitchFamily="18" charset="0"/>
              </a:rPr>
              <a:t>KKM College</a:t>
            </a:r>
            <a:endParaRPr kumimoji="0" lang="en-US" sz="4000" b="0" i="0" u="none" strike="noStrike" cap="none" normalizeH="0" baseline="0" dirty="0" smtClean="0">
              <a:ln>
                <a:noFill/>
              </a:ln>
              <a:solidFill>
                <a:schemeClr val="accent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chemeClr val="accent1"/>
                </a:solidFill>
                <a:effectLst/>
                <a:latin typeface="Calibri" pitchFamily="34" charset="0"/>
                <a:ea typeface="Times New Roman" pitchFamily="18" charset="0"/>
                <a:cs typeface="Mangal" pitchFamily="18" charset="0"/>
              </a:rPr>
              <a:t>Dept. of Library</a:t>
            </a:r>
            <a:endParaRPr kumimoji="0" lang="en-US" sz="4000" b="0" i="0" u="none" strike="noStrike" cap="none" normalizeH="0" baseline="0" dirty="0" smtClean="0">
              <a:ln>
                <a:noFill/>
              </a:ln>
              <a:solidFill>
                <a:schemeClr val="accent1"/>
              </a:solidFill>
              <a:effectLst/>
              <a:latin typeface="Arial" pitchFamily="34" charset="0"/>
              <a:cs typeface="Arial" pitchFamily="34" charset="0"/>
            </a:endParaRPr>
          </a:p>
          <a:p>
            <a:pPr lvl="0" algn="ctr" fontAlgn="base">
              <a:spcBef>
                <a:spcPct val="0"/>
              </a:spcBef>
              <a:spcAft>
                <a:spcPct val="0"/>
              </a:spcAft>
            </a:pPr>
            <a:r>
              <a:rPr lang="en-US" sz="5400" b="1" u="sng" dirty="0" smtClean="0">
                <a:solidFill>
                  <a:srgbClr val="00B050"/>
                </a:solidFill>
                <a:latin typeface="Calibri" pitchFamily="34" charset="0"/>
                <a:ea typeface="Times New Roman" pitchFamily="18" charset="0"/>
                <a:cs typeface="Mangal" pitchFamily="18" charset="0"/>
              </a:rPr>
              <a:t>22. Newspaper</a:t>
            </a:r>
            <a:endParaRPr lang="en-US" sz="5400" dirty="0" smtClean="0">
              <a:solidFill>
                <a:srgbClr val="00B050"/>
              </a:solidFill>
              <a:latin typeface="Arial" pitchFamily="34" charset="0"/>
              <a:cs typeface="Arial" pitchFamily="34" charset="0"/>
            </a:endParaRPr>
          </a:p>
          <a:p>
            <a:pPr lvl="0" eaLnBrk="0" fontAlgn="base" hangingPunct="0">
              <a:spcBef>
                <a:spcPct val="0"/>
              </a:spcBef>
              <a:spcAft>
                <a:spcPct val="0"/>
              </a:spcAft>
            </a:pPr>
            <a:endParaRPr lang="en-US" sz="32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4316819" y="3338618"/>
          <a:ext cx="14970641" cy="8904417"/>
        </p:xfrm>
        <a:graphic>
          <a:graphicData uri="http://schemas.openxmlformats.org/drawingml/2006/table">
            <a:tbl>
              <a:tblPr/>
              <a:tblGrid>
                <a:gridCol w="1908281"/>
                <a:gridCol w="5900152"/>
                <a:gridCol w="3584120"/>
                <a:gridCol w="3578088"/>
              </a:tblGrid>
              <a:tr h="833593">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Sr.No.</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Name of the Newspaper</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No.of Newspaper</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Language</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1</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Lokmat</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Marathi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Loksatta</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Marathi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Sakal</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Marathi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4</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Punya Nagari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Marathi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5</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Agro one</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6</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Deshonnati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7</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Pudhari</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1</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Marathi</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8</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Indian Express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2</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English</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593">
                <a:tc>
                  <a:txBody>
                    <a:bodyPr/>
                    <a:lstStyle/>
                    <a:p>
                      <a:pPr marL="0" marR="0" algn="l">
                        <a:lnSpc>
                          <a:spcPct val="115000"/>
                        </a:lnSpc>
                        <a:spcBef>
                          <a:spcPts val="0"/>
                        </a:spcBef>
                        <a:spcAft>
                          <a:spcPts val="0"/>
                        </a:spcAft>
                      </a:pPr>
                      <a:endParaRPr lang="en-US" sz="40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Total</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15</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40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graphicFrame>
        <p:nvGraphicFramePr>
          <p:cNvPr id="10" name="Table 9"/>
          <p:cNvGraphicFramePr>
            <a:graphicFrameLocks noGrp="1"/>
          </p:cNvGraphicFramePr>
          <p:nvPr/>
        </p:nvGraphicFramePr>
        <p:xfrm>
          <a:off x="1594883" y="903471"/>
          <a:ext cx="17890544" cy="12618720"/>
        </p:xfrm>
        <a:graphic>
          <a:graphicData uri="http://schemas.openxmlformats.org/drawingml/2006/table">
            <a:tbl>
              <a:tblPr/>
              <a:tblGrid>
                <a:gridCol w="1686178"/>
                <a:gridCol w="3497775"/>
                <a:gridCol w="5742870"/>
                <a:gridCol w="3480924"/>
                <a:gridCol w="3482797"/>
              </a:tblGrid>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Sr. No</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Fuculty</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Name of the Subject</a:t>
                      </a:r>
                      <a:endParaRPr lang="en-US" sz="36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No. of Books</a:t>
                      </a:r>
                      <a:endParaRPr lang="en-US" sz="36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No. of Titles</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Economics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3521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1342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Hindi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879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440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History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2771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1097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Marathi Literature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1597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891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Political 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2522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924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Sociology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1702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588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English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3999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2403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Geography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Journalism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Psychology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002060"/>
                          </a:solidFill>
                          <a:latin typeface="Calibri"/>
                          <a:ea typeface="Times New Roman"/>
                          <a:cs typeface="Mangal"/>
                        </a:rPr>
                        <a:t>Philosophy</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Physical </a:t>
                      </a:r>
                      <a:r>
                        <a:rPr lang="en-US" sz="4000" b="1" dirty="0" smtClean="0">
                          <a:solidFill>
                            <a:srgbClr val="002060"/>
                          </a:solidFill>
                          <a:latin typeface="Calibri"/>
                          <a:ea typeface="Times New Roman"/>
                          <a:cs typeface="Mangal"/>
                        </a:rPr>
                        <a:t>Education</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Public Admistration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Sanskrit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Biology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1097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292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Botany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575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366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071">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002060"/>
                          </a:solidFill>
                          <a:latin typeface="Calibri"/>
                          <a:ea typeface="Times New Roman"/>
                          <a:cs typeface="Mangal"/>
                        </a:rPr>
                        <a:t>Science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chemistry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1595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002060"/>
                          </a:solidFill>
                          <a:latin typeface="Calibri"/>
                          <a:ea typeface="Times New Roman"/>
                          <a:cs typeface="Mangal"/>
                        </a:rPr>
                        <a:t>631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82" name="Rectangle 2"/>
          <p:cNvSpPr>
            <a:spLocks noChangeArrowheads="1"/>
          </p:cNvSpPr>
          <p:nvPr/>
        </p:nvSpPr>
        <p:spPr bwMode="auto">
          <a:xfrm>
            <a:off x="0" y="0"/>
            <a:ext cx="24387175"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kumimoji="0" lang="en-US" sz="4800" b="1" i="0" u="sng" strike="noStrike" cap="none" normalizeH="0" baseline="0" dirty="0" smtClean="0">
                <a:ln>
                  <a:noFill/>
                </a:ln>
                <a:solidFill>
                  <a:srgbClr val="FFC000"/>
                </a:solidFill>
                <a:effectLst/>
                <a:latin typeface="Calibri" pitchFamily="34" charset="0"/>
                <a:ea typeface="Times New Roman" pitchFamily="18" charset="0"/>
                <a:cs typeface="Mangal" pitchFamily="18" charset="0"/>
              </a:rPr>
              <a:t>23. No. of Books &amp; No. of Titles </a:t>
            </a:r>
            <a:r>
              <a:rPr lang="en-US" sz="4800" b="1" u="sng" dirty="0" smtClean="0">
                <a:solidFill>
                  <a:srgbClr val="FFC000"/>
                </a:solidFill>
                <a:latin typeface="DVOT-Surekh" pitchFamily="2" charset="0"/>
                <a:ea typeface="Times New Roman" pitchFamily="18" charset="0"/>
                <a:cs typeface="DVOT-Surekh" pitchFamily="2" charset="0"/>
              </a:rPr>
              <a:t>(</a:t>
            </a:r>
            <a:r>
              <a:rPr lang="en-US" sz="4800" b="1" u="sng" dirty="0" smtClean="0">
                <a:solidFill>
                  <a:srgbClr val="FFC000"/>
                </a:solidFill>
                <a:latin typeface="Calibri" pitchFamily="34" charset="0"/>
                <a:ea typeface="Times New Roman" pitchFamily="18" charset="0"/>
                <a:cs typeface="Calibri" pitchFamily="34" charset="0"/>
              </a:rPr>
              <a:t>Genral category </a:t>
            </a:r>
            <a:r>
              <a:rPr lang="en-US" sz="4800" dirty="0" smtClean="0">
                <a:solidFill>
                  <a:srgbClr val="FFC000"/>
                </a:solidFill>
                <a:latin typeface="Arial" pitchFamily="34" charset="0"/>
                <a:cs typeface="Arial" pitchFamily="34" charset="0"/>
              </a:rPr>
              <a:t>)</a:t>
            </a:r>
            <a:endParaRPr lang="en-US" sz="4400" dirty="0" smtClean="0">
              <a:solidFill>
                <a:srgbClr val="FFC000"/>
              </a:solidFill>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rgbClr val="FFC000"/>
              </a:solidFill>
              <a:effectLst/>
              <a:latin typeface="DVOT-Surekh" pitchFamily="2" charset="0"/>
              <a:ea typeface="Times New Roman" pitchFamily="18" charset="0"/>
              <a:cs typeface="DVOT-Surekh" pitchFamily="2" charset="0"/>
            </a:endParaRPr>
          </a:p>
        </p:txBody>
      </p:sp>
    </p:spTree>
  </p:cSld>
  <p:clrMapOvr>
    <a:masterClrMapping/>
  </p:clrMapOvr>
  <p:transition>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20482" name="Rectangle 2"/>
          <p:cNvSpPr>
            <a:spLocks noChangeArrowheads="1"/>
          </p:cNvSpPr>
          <p:nvPr/>
        </p:nvSpPr>
        <p:spPr bwMode="auto">
          <a:xfrm>
            <a:off x="0" y="0"/>
            <a:ext cx="24387175"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kumimoji="0" lang="en-US" sz="4800" b="1" i="0" u="sng" strike="noStrike" cap="none" normalizeH="0" baseline="0" dirty="0" smtClean="0">
                <a:ln>
                  <a:noFill/>
                </a:ln>
                <a:solidFill>
                  <a:srgbClr val="FFC000"/>
                </a:solidFill>
                <a:effectLst/>
                <a:latin typeface="Calibri" pitchFamily="34" charset="0"/>
                <a:ea typeface="Times New Roman" pitchFamily="18" charset="0"/>
                <a:cs typeface="Mangal" pitchFamily="18" charset="0"/>
              </a:rPr>
              <a:t>23. No. of Books &amp; No. of Titles </a:t>
            </a:r>
            <a:r>
              <a:rPr lang="en-US" sz="4800" b="1" u="sng" dirty="0" smtClean="0">
                <a:solidFill>
                  <a:srgbClr val="FFC000"/>
                </a:solidFill>
                <a:latin typeface="DVOT-Surekh" pitchFamily="2" charset="0"/>
                <a:ea typeface="Times New Roman" pitchFamily="18" charset="0"/>
                <a:cs typeface="DVOT-Surekh" pitchFamily="2" charset="0"/>
              </a:rPr>
              <a:t>(</a:t>
            </a:r>
            <a:r>
              <a:rPr lang="en-US" sz="4800" b="1" u="sng" dirty="0" smtClean="0">
                <a:solidFill>
                  <a:srgbClr val="FFC000"/>
                </a:solidFill>
                <a:latin typeface="Calibri" pitchFamily="34" charset="0"/>
                <a:ea typeface="Times New Roman" pitchFamily="18" charset="0"/>
                <a:cs typeface="Calibri" pitchFamily="34" charset="0"/>
              </a:rPr>
              <a:t>Genral </a:t>
            </a:r>
            <a:r>
              <a:rPr lang="en-US" sz="4800" b="1" dirty="0" smtClean="0">
                <a:solidFill>
                  <a:srgbClr val="FFC000"/>
                </a:solidFill>
              </a:rPr>
              <a:t>category</a:t>
            </a:r>
            <a:r>
              <a:rPr lang="en-US" sz="4800" b="1" dirty="0" smtClean="0">
                <a:solidFill>
                  <a:srgbClr val="FFC000"/>
                </a:solidFill>
                <a:latin typeface="Arial" pitchFamily="34" charset="0"/>
                <a:cs typeface="Arial" pitchFamily="34" charset="0"/>
              </a:rPr>
              <a:t>)</a:t>
            </a:r>
            <a:endParaRPr lang="en-US" sz="3200" b="1" dirty="0" smtClean="0">
              <a:solidFill>
                <a:srgbClr val="FFC000"/>
              </a:solidFill>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DVOT-Surekh" pitchFamily="2" charset="0"/>
              <a:ea typeface="Times New Roman" pitchFamily="18" charset="0"/>
              <a:cs typeface="DVOT-Surekh" pitchFamily="2" charset="0"/>
            </a:endParaRPr>
          </a:p>
        </p:txBody>
      </p:sp>
      <p:graphicFrame>
        <p:nvGraphicFramePr>
          <p:cNvPr id="9" name="Table 8"/>
          <p:cNvGraphicFramePr>
            <a:graphicFrameLocks noGrp="1"/>
          </p:cNvGraphicFramePr>
          <p:nvPr/>
        </p:nvGraphicFramePr>
        <p:xfrm>
          <a:off x="2339162" y="1131752"/>
          <a:ext cx="16969564" cy="11426952"/>
        </p:xfrm>
        <a:graphic>
          <a:graphicData uri="http://schemas.openxmlformats.org/drawingml/2006/table">
            <a:tbl>
              <a:tblPr/>
              <a:tblGrid>
                <a:gridCol w="1652521"/>
                <a:gridCol w="3306244"/>
                <a:gridCol w="5428400"/>
                <a:gridCol w="3290315"/>
                <a:gridCol w="3292084"/>
              </a:tblGrid>
              <a:tr h="561320">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18</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Science</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Computer Science</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601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223</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19</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Physics</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2938</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971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Zoology</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481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280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21</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Mathematics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2131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580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22</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Ecology</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14</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9</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23</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Information Technology </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60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24</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Commerce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Commerce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2425</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695</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25</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Law</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Law</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79</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51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26</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Accountancy</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Accountancy</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176</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17</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27</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MCVC</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MCVC</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540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80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28</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ELECTRONICS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ELECTRONICS</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884</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284</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29</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General</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General</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4165</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3219</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30</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Library Science</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Library 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20</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31</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Crop Science</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Crop Science</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23</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12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32</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Law</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Law</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83</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52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20">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33</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Enviroment</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a:solidFill>
                            <a:srgbClr val="002060"/>
                          </a:solidFill>
                          <a:latin typeface="Calibri"/>
                          <a:ea typeface="Times New Roman"/>
                          <a:cs typeface="Mangal"/>
                        </a:rPr>
                        <a:t>Enviroment</a:t>
                      </a:r>
                      <a:endParaRPr lang="en-US" sz="32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132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a:solidFill>
                            <a:srgbClr val="002060"/>
                          </a:solidFill>
                          <a:latin typeface="Calibri"/>
                          <a:ea typeface="Times New Roman"/>
                          <a:cs typeface="Mangal"/>
                        </a:rPr>
                        <a:t>62</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556">
                <a:tc>
                  <a:txBody>
                    <a:bodyPr/>
                    <a:lstStyle/>
                    <a:p>
                      <a:pPr marL="0" marR="0" algn="l">
                        <a:lnSpc>
                          <a:spcPct val="115000"/>
                        </a:lnSpc>
                        <a:spcBef>
                          <a:spcPts val="0"/>
                        </a:spcBef>
                        <a:spcAft>
                          <a:spcPts val="0"/>
                        </a:spcAft>
                      </a:pPr>
                      <a:r>
                        <a:rPr lang="en-US" sz="3600" b="1" dirty="0" smtClean="0">
                          <a:solidFill>
                            <a:srgbClr val="002060"/>
                          </a:solidFill>
                          <a:latin typeface="Calibri"/>
                          <a:ea typeface="Times New Roman"/>
                          <a:cs typeface="Mangal"/>
                        </a:rPr>
                        <a:t>34</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smtClean="0">
                          <a:solidFill>
                            <a:srgbClr val="002060"/>
                          </a:solidFill>
                          <a:latin typeface="Calibri"/>
                          <a:ea typeface="Times New Roman"/>
                          <a:cs typeface="Mangal"/>
                        </a:rPr>
                        <a:t>Genral</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3600" b="1" dirty="0" smtClean="0">
                          <a:solidFill>
                            <a:srgbClr val="002060"/>
                          </a:solidFill>
                          <a:latin typeface="Calibri"/>
                          <a:ea typeface="Times New Roman"/>
                          <a:cs typeface="Mangal"/>
                        </a:rPr>
                        <a:t>Genral</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3600" b="1" kern="1200" dirty="0" smtClean="0">
                          <a:solidFill>
                            <a:srgbClr val="002060"/>
                          </a:solidFill>
                          <a:latin typeface="Calibri"/>
                          <a:ea typeface="Times New Roman"/>
                          <a:cs typeface="Mangal"/>
                        </a:rPr>
                        <a:t>4165</a:t>
                      </a:r>
                      <a:endParaRPr kumimoji="0" lang="en-US" sz="3600" b="1" kern="12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3600" b="1" kern="1200" dirty="0" smtClean="0">
                          <a:solidFill>
                            <a:srgbClr val="002060"/>
                          </a:solidFill>
                          <a:latin typeface="Calibri"/>
                          <a:ea typeface="Times New Roman"/>
                          <a:cs typeface="Mangal"/>
                        </a:rPr>
                        <a:t>3219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2634">
                <a:tc>
                  <a:txBody>
                    <a:bodyPr/>
                    <a:lstStyle/>
                    <a:p>
                      <a:pPr marL="0" marR="0" algn="l">
                        <a:lnSpc>
                          <a:spcPct val="115000"/>
                        </a:lnSpc>
                        <a:spcBef>
                          <a:spcPts val="0"/>
                        </a:spcBef>
                        <a:spcAft>
                          <a:spcPts val="0"/>
                        </a:spcAft>
                      </a:pP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002060"/>
                          </a:solidFill>
                          <a:latin typeface="Calibri"/>
                          <a:ea typeface="Times New Roman"/>
                          <a:cs typeface="Mangal"/>
                        </a:rPr>
                        <a:t>TOTAL</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dirty="0" smtClean="0">
                          <a:solidFill>
                            <a:srgbClr val="002060"/>
                          </a:solidFill>
                          <a:latin typeface="Calibri"/>
                          <a:ea typeface="Times New Roman"/>
                          <a:cs typeface="Mangal"/>
                        </a:rPr>
                        <a:t>39331</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3600" b="1" dirty="0" smtClean="0">
                          <a:solidFill>
                            <a:srgbClr val="002060"/>
                          </a:solidFill>
                          <a:latin typeface="Calibri"/>
                          <a:ea typeface="Times New Roman"/>
                          <a:cs typeface="Mangal"/>
                        </a:rPr>
                        <a:t>18880</a:t>
                      </a:r>
                      <a:endParaRPr lang="en-US" sz="3200" b="1" dirty="0" smtClean="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21544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algn="ctr"/>
            <a:r>
              <a:rPr lang="en-US" sz="4000" b="1" u="sng" dirty="0" smtClean="0">
                <a:solidFill>
                  <a:srgbClr val="0070C0"/>
                </a:solidFill>
                <a:latin typeface="Calibri" pitchFamily="34" charset="0"/>
                <a:ea typeface="Times New Roman" pitchFamily="18" charset="0"/>
                <a:cs typeface="Mangal" pitchFamily="18" charset="0"/>
              </a:rPr>
              <a:t>24</a:t>
            </a:r>
            <a:r>
              <a:rPr lang="en-US" sz="4000" b="1" u="sng" dirty="0" smtClean="0">
                <a:solidFill>
                  <a:srgbClr val="0070C0"/>
                </a:solidFill>
              </a:rPr>
              <a:t>. No. of Books &amp; No. of Titles</a:t>
            </a:r>
            <a:endParaRPr lang="en-US" sz="4000" dirty="0" smtClean="0">
              <a:solidFill>
                <a:srgbClr val="0070C0"/>
              </a:solidFill>
            </a:endParaRPr>
          </a:p>
          <a:p>
            <a:pPr algn="ctr"/>
            <a:r>
              <a:rPr lang="en-US" sz="4000" b="1" u="sng" dirty="0" smtClean="0">
                <a:solidFill>
                  <a:srgbClr val="0070C0"/>
                </a:solidFill>
                <a:latin typeface="Calibri" pitchFamily="34" charset="0"/>
                <a:ea typeface="Times New Roman" pitchFamily="18" charset="0"/>
                <a:cs typeface="Mangal" pitchFamily="18" charset="0"/>
              </a:rPr>
              <a:t>(Donated Category)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3912782" y="2254101"/>
          <a:ext cx="15247088" cy="9135496"/>
        </p:xfrm>
        <a:graphic>
          <a:graphicData uri="http://schemas.openxmlformats.org/drawingml/2006/table">
            <a:tbl>
              <a:tblPr/>
              <a:tblGrid>
                <a:gridCol w="1552634"/>
                <a:gridCol w="2823877"/>
                <a:gridCol w="4888272"/>
                <a:gridCol w="2990360"/>
                <a:gridCol w="2991945"/>
              </a:tblGrid>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1</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Science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Botany-Donated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2</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Science</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Chemistry-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22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21</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Arts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English - Doneted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87</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70</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4</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Arts</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Hindi-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380</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352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5</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Arts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History-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32</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32</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6</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Science</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Physics-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12</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3</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026">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7</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Science</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Zoology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0053">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8</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Arts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Political Science- </a:t>
                      </a:r>
                      <a:r>
                        <a:rPr lang="en-US" sz="4000" b="1" dirty="0" smtClean="0">
                          <a:solidFill>
                            <a:srgbClr val="7030A0"/>
                          </a:solidFill>
                          <a:latin typeface="Calibri"/>
                          <a:ea typeface="Times New Roman"/>
                          <a:cs typeface="Mangal"/>
                        </a:rPr>
                        <a:t>Donated</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9</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8</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5087">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9</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a:solidFill>
                            <a:srgbClr val="7030A0"/>
                          </a:solidFill>
                          <a:latin typeface="Calibri"/>
                          <a:ea typeface="Times New Roman"/>
                          <a:cs typeface="Mangal"/>
                        </a:rPr>
                        <a:t>Arts</a:t>
                      </a: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smtClean="0">
                          <a:solidFill>
                            <a:srgbClr val="7030A0"/>
                          </a:solidFill>
                          <a:latin typeface="Calibri"/>
                          <a:ea typeface="Times New Roman"/>
                          <a:cs typeface="Mangal"/>
                        </a:rPr>
                        <a:t>Sociology-</a:t>
                      </a:r>
                      <a:r>
                        <a:rPr kumimoji="0" lang="en-US" sz="4000" b="1" kern="1200" dirty="0" smtClean="0">
                          <a:solidFill>
                            <a:srgbClr val="7030A0"/>
                          </a:solidFill>
                          <a:latin typeface="Calibri"/>
                          <a:ea typeface="Times New Roman"/>
                          <a:cs typeface="Mangal"/>
                        </a:rPr>
                        <a:t>Donated</a:t>
                      </a:r>
                      <a:endParaRPr kumimoji="0" lang="en-US" sz="40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14</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000" b="1" dirty="0">
                          <a:solidFill>
                            <a:srgbClr val="7030A0"/>
                          </a:solidFill>
                          <a:latin typeface="Calibri"/>
                          <a:ea typeface="Times New Roman"/>
                          <a:cs typeface="Mangal"/>
                        </a:rPr>
                        <a:t>13</a:t>
                      </a: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5087">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10</a:t>
                      </a:r>
                      <a:endParaRPr kumimoji="0" lang="en-US" sz="40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Genral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Genral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5087">
                <a:tc>
                  <a:txBody>
                    <a:bodyPr/>
                    <a:lstStyle/>
                    <a:p>
                      <a:pPr marL="0" marR="0" algn="l">
                        <a:lnSpc>
                          <a:spcPct val="115000"/>
                        </a:lnSpc>
                        <a:spcBef>
                          <a:spcPts val="0"/>
                        </a:spcBef>
                        <a:spcAft>
                          <a:spcPts val="0"/>
                        </a:spcAft>
                      </a:pPr>
                      <a:endParaRPr lang="en-US" sz="32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32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4000" b="1" kern="1200" dirty="0" smtClean="0">
                          <a:solidFill>
                            <a:srgbClr val="7030A0"/>
                          </a:solidFill>
                          <a:latin typeface="Calibri"/>
                          <a:ea typeface="Times New Roman"/>
                          <a:cs typeface="Mangal"/>
                        </a:rPr>
                        <a:t>TOTAL</a:t>
                      </a:r>
                      <a:endParaRPr kumimoji="0" lang="en-US" sz="4000" b="1"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400" b="1">
                          <a:solidFill>
                            <a:srgbClr val="7030A0"/>
                          </a:solidFill>
                          <a:latin typeface="Calibri"/>
                          <a:ea typeface="Times New Roman"/>
                          <a:cs typeface="Mangal"/>
                        </a:rPr>
                        <a:t>602</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4400" b="1" dirty="0">
                          <a:solidFill>
                            <a:srgbClr val="7030A0"/>
                          </a:solidFill>
                          <a:latin typeface="Calibri"/>
                          <a:ea typeface="Times New Roman"/>
                          <a:cs typeface="Mangal"/>
                        </a:rPr>
                        <a:t>544</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algn="ctr" fontAlgn="base">
              <a:spcBef>
                <a:spcPct val="0"/>
              </a:spcBef>
              <a:spcAft>
                <a:spcPct val="0"/>
              </a:spcAft>
            </a:pPr>
            <a:r>
              <a:rPr lang="en-US" sz="5400" b="1" u="sng" dirty="0" smtClean="0">
                <a:solidFill>
                  <a:srgbClr val="7030A0"/>
                </a:solidFill>
                <a:latin typeface="Calibri" pitchFamily="34" charset="0"/>
                <a:ea typeface="Times New Roman" pitchFamily="18" charset="0"/>
                <a:cs typeface="Mangal" pitchFamily="18" charset="0"/>
              </a:rPr>
              <a:t>25.  Important Shortcuts</a:t>
            </a:r>
            <a:endParaRPr lang="en-US" sz="5400" dirty="0" smtClean="0">
              <a:solidFill>
                <a:srgbClr val="7030A0"/>
              </a:solidFill>
              <a:latin typeface="Arial" pitchFamily="34" charset="0"/>
              <a:cs typeface="Arial" pitchFamily="34" charset="0"/>
            </a:endParaRPr>
          </a:p>
          <a:p>
            <a:pPr lvl="0" eaLnBrk="0" fontAlgn="base" hangingPunct="0">
              <a:spcBef>
                <a:spcPct val="0"/>
              </a:spcBef>
              <a:spcAft>
                <a:spcPct val="0"/>
              </a:spcAft>
            </a:pPr>
            <a:endParaRPr lang="en-US" sz="3200" dirty="0" smtClean="0">
              <a:solidFill>
                <a:srgbClr val="FFFF00"/>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FF00"/>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4401880" y="3253563"/>
          <a:ext cx="15332148" cy="6943484"/>
        </p:xfrm>
        <a:graphic>
          <a:graphicData uri="http://schemas.openxmlformats.org/drawingml/2006/table">
            <a:tbl>
              <a:tblPr/>
              <a:tblGrid>
                <a:gridCol w="2829937"/>
                <a:gridCol w="12502211"/>
              </a:tblGrid>
              <a:tr h="1578934">
                <a:tc>
                  <a:txBody>
                    <a:bodyPr/>
                    <a:lstStyle/>
                    <a:p>
                      <a:pPr marL="0" marR="0" algn="ctr">
                        <a:lnSpc>
                          <a:spcPct val="115000"/>
                        </a:lnSpc>
                        <a:spcBef>
                          <a:spcPts val="0"/>
                        </a:spcBef>
                        <a:spcAft>
                          <a:spcPts val="0"/>
                        </a:spcAft>
                      </a:pPr>
                      <a:r>
                        <a:rPr lang="en-US" sz="4800" b="1" dirty="0">
                          <a:solidFill>
                            <a:srgbClr val="0070C0"/>
                          </a:solidFill>
                          <a:latin typeface="Calibri"/>
                          <a:ea typeface="Times New Roman"/>
                          <a:cs typeface="Mangal"/>
                        </a:rPr>
                        <a:t>Sr</a:t>
                      </a:r>
                      <a:r>
                        <a:rPr lang="en-US" sz="4800" b="1" dirty="0" smtClean="0">
                          <a:solidFill>
                            <a:srgbClr val="0070C0"/>
                          </a:solidFill>
                          <a:latin typeface="Calibri"/>
                          <a:ea typeface="Times New Roman"/>
                          <a:cs typeface="Mangal"/>
                        </a:rPr>
                        <a:t>. No</a:t>
                      </a:r>
                      <a:endParaRPr lang="en-US" sz="32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5400" b="1" dirty="0">
                          <a:solidFill>
                            <a:srgbClr val="0070C0"/>
                          </a:solidFill>
                          <a:latin typeface="Calibri"/>
                          <a:ea typeface="Times New Roman"/>
                          <a:cs typeface="Calibri"/>
                        </a:rPr>
                        <a:t>Digital Archives of Periodicals Shortcuts</a:t>
                      </a:r>
                      <a:endParaRPr lang="en-US" sz="3200" b="1" dirty="0">
                        <a:solidFill>
                          <a:srgbClr val="0070C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7870">
                <a:tc>
                  <a:txBody>
                    <a:bodyPr/>
                    <a:lstStyle/>
                    <a:p>
                      <a:pPr marL="0" marR="0" algn="l">
                        <a:lnSpc>
                          <a:spcPct val="115000"/>
                        </a:lnSpc>
                        <a:spcBef>
                          <a:spcPts val="0"/>
                        </a:spcBef>
                        <a:spcAft>
                          <a:spcPts val="0"/>
                        </a:spcAft>
                      </a:pPr>
                      <a:r>
                        <a:rPr kumimoji="0" lang="en-US" sz="5400" b="1" kern="1200" dirty="0">
                          <a:solidFill>
                            <a:srgbClr val="0070C0"/>
                          </a:solidFill>
                          <a:latin typeface="Calibri"/>
                          <a:ea typeface="Times New Roman"/>
                          <a:cs typeface="Calibri"/>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5400" b="1" kern="1200" dirty="0">
                          <a:solidFill>
                            <a:srgbClr val="0070C0"/>
                          </a:solidFill>
                          <a:latin typeface="Calibri"/>
                          <a:ea typeface="Times New Roman"/>
                          <a:cs typeface="Calibri"/>
                        </a:rPr>
                        <a:t>1.Gyanamrit 2. Kishor, 3.Lokrajya</a:t>
                      </a:r>
                    </a:p>
                    <a:p>
                      <a:pPr marL="0" marR="0" algn="l">
                        <a:lnSpc>
                          <a:spcPct val="115000"/>
                        </a:lnSpc>
                        <a:spcBef>
                          <a:spcPts val="0"/>
                        </a:spcBef>
                        <a:spcAft>
                          <a:spcPts val="0"/>
                        </a:spcAft>
                      </a:pPr>
                      <a:r>
                        <a:rPr kumimoji="0" lang="en-US" sz="5400" b="1" kern="1200" dirty="0">
                          <a:solidFill>
                            <a:srgbClr val="0070C0"/>
                          </a:solidFill>
                          <a:latin typeface="Calibri"/>
                          <a:ea typeface="Times New Roman"/>
                          <a:cs typeface="Calibri"/>
                        </a:rPr>
                        <a:t>4.Om Shanti Media 5. Shikashan Sankraman 6.The World Renewal 7. Weekly Sadhana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78934">
                <a:tc>
                  <a:txBody>
                    <a:bodyPr/>
                    <a:lstStyle/>
                    <a:p>
                      <a:pPr marL="0" marR="0" algn="l">
                        <a:lnSpc>
                          <a:spcPct val="115000"/>
                        </a:lnSpc>
                        <a:spcBef>
                          <a:spcPts val="0"/>
                        </a:spcBef>
                        <a:spcAft>
                          <a:spcPts val="0"/>
                        </a:spcAft>
                      </a:pPr>
                      <a:r>
                        <a:rPr kumimoji="0" lang="en-US" sz="5400" b="1" kern="1200">
                          <a:solidFill>
                            <a:srgbClr val="0070C0"/>
                          </a:solidFill>
                          <a:latin typeface="Calibri"/>
                          <a:ea typeface="Times New Roman"/>
                          <a:cs typeface="Calibri"/>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kumimoji="0" lang="en-US" sz="5400" b="1" kern="1200" dirty="0">
                          <a:solidFill>
                            <a:srgbClr val="0070C0"/>
                          </a:solidFill>
                          <a:latin typeface="Calibri"/>
                          <a:ea typeface="Times New Roman"/>
                          <a:cs typeface="Calibri"/>
                        </a:rPr>
                        <a:t>News Papers Shortcuts-22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4253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800" b="1" u="sng" dirty="0" smtClean="0">
                <a:solidFill>
                  <a:srgbClr val="FFC000"/>
                </a:solidFill>
                <a:latin typeface="Calibri" pitchFamily="34" charset="0"/>
                <a:ea typeface="Times New Roman" pitchFamily="18" charset="0"/>
                <a:cs typeface="Mangal" pitchFamily="18" charset="0"/>
              </a:rPr>
              <a:t>26</a:t>
            </a:r>
            <a:r>
              <a:rPr lang="en-US" sz="4800" b="1" u="sng" dirty="0" smtClean="0">
                <a:solidFill>
                  <a:srgbClr val="FFC000"/>
                </a:solidFill>
              </a:rPr>
              <a:t>. All E-books PDF Format Subject Wise List</a:t>
            </a:r>
            <a:endParaRPr lang="en-US" sz="4800" dirty="0" smtClean="0">
              <a:solidFill>
                <a:srgbClr val="FFC000"/>
              </a:solidFill>
            </a:endParaRPr>
          </a:p>
          <a:p>
            <a:pPr algn="ctr"/>
            <a:endParaRPr lang="en-US" sz="4800" dirty="0" smtClean="0"/>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1765005" y="909907"/>
          <a:ext cx="18068767" cy="12770928"/>
        </p:xfrm>
        <a:graphic>
          <a:graphicData uri="http://schemas.openxmlformats.org/drawingml/2006/table">
            <a:tbl>
              <a:tblPr/>
              <a:tblGrid>
                <a:gridCol w="3408720"/>
                <a:gridCol w="9081602"/>
                <a:gridCol w="5578445"/>
              </a:tblGrid>
              <a:tr h="783144">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Sr</a:t>
                      </a:r>
                      <a:r>
                        <a:rPr lang="en-US" sz="3600" b="1" dirty="0" smtClean="0">
                          <a:solidFill>
                            <a:srgbClr val="00B050"/>
                          </a:solidFill>
                          <a:latin typeface="Calibri"/>
                          <a:ea typeface="Times New Roman"/>
                          <a:cs typeface="Mangal"/>
                        </a:rPr>
                        <a:t>. No</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E-books Subject</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Number of Title</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dirty="0" smtClean="0">
                          <a:solidFill>
                            <a:srgbClr val="00B050"/>
                          </a:solidFill>
                          <a:latin typeface="Calibri"/>
                          <a:ea typeface="Times New Roman"/>
                          <a:cs typeface="Mangal"/>
                        </a:rPr>
                        <a:t> 1</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Marathi Novel</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40</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2</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Marathi Poetry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08</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3</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Marathi Story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16</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4</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Marathi Biography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04</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5</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Marathi Essay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01</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6</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Other Marathi E-books</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03</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7</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Hindi Novel</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22</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8</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Hindi Poetry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06</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9</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Hindi Story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06</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9</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Other Hindi E-books</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29</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10</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Hindi Biography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08</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11</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Hindi Essay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02</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12</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English Novel</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24</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13</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English Poetry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05</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endParaRPr lang="en-US" sz="36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English Story</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07</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14</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Other English E-books</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18</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15</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English Autobiography</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05</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16</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a:solidFill>
                            <a:srgbClr val="00B050"/>
                          </a:solidFill>
                          <a:latin typeface="Calibri"/>
                          <a:ea typeface="Times New Roman"/>
                          <a:cs typeface="Mangal"/>
                        </a:rPr>
                        <a:t>English Essay</a:t>
                      </a:r>
                      <a:endParaRPr lang="en-US" sz="2000" b="1">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02</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641">
                <a:tc>
                  <a:txBody>
                    <a:bodyPr/>
                    <a:lstStyle/>
                    <a:p>
                      <a:pPr marL="0" marR="0" algn="ctr">
                        <a:lnSpc>
                          <a:spcPct val="115000"/>
                        </a:lnSpc>
                        <a:spcBef>
                          <a:spcPts val="0"/>
                        </a:spcBef>
                        <a:spcAft>
                          <a:spcPts val="0"/>
                        </a:spcAft>
                      </a:pPr>
                      <a:endParaRPr lang="en-US" sz="36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Total</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b="1" dirty="0">
                          <a:solidFill>
                            <a:srgbClr val="00B050"/>
                          </a:solidFill>
                          <a:latin typeface="Calibri"/>
                          <a:ea typeface="Times New Roman"/>
                          <a:cs typeface="Mangal"/>
                        </a:rPr>
                        <a:t>206</a:t>
                      </a:r>
                      <a:endParaRPr lang="en-US" sz="2000" b="1" dirty="0">
                        <a:solidFill>
                          <a:srgbClr val="00B05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algn="ctr"/>
            <a:endParaRPr lang="en-US" sz="4800" dirty="0" smtClean="0"/>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6081823" y="3338622"/>
          <a:ext cx="12312502" cy="6188151"/>
        </p:xfrm>
        <a:graphic>
          <a:graphicData uri="http://schemas.openxmlformats.org/drawingml/2006/table">
            <a:tbl>
              <a:tblPr/>
              <a:tblGrid>
                <a:gridCol w="1514506"/>
                <a:gridCol w="4375931"/>
                <a:gridCol w="6422065"/>
              </a:tblGrid>
              <a:tr h="2062717">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Sr. No.</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Description</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No. of E-Books &amp; </a:t>
                      </a:r>
                      <a:endParaRPr lang="en-US" sz="4800" b="1" dirty="0" smtClean="0">
                        <a:solidFill>
                          <a:srgbClr val="7030A0"/>
                        </a:solidFill>
                        <a:latin typeface="Calibri"/>
                        <a:ea typeface="Times New Roman"/>
                        <a:cs typeface="Mangal"/>
                      </a:endParaRPr>
                    </a:p>
                    <a:p>
                      <a:pPr marL="0" marR="0" algn="just">
                        <a:lnSpc>
                          <a:spcPct val="115000"/>
                        </a:lnSpc>
                        <a:spcBef>
                          <a:spcPts val="0"/>
                        </a:spcBef>
                        <a:spcAft>
                          <a:spcPts val="0"/>
                        </a:spcAft>
                      </a:pPr>
                      <a:r>
                        <a:rPr lang="en-US" sz="4800" b="1" dirty="0" smtClean="0">
                          <a:solidFill>
                            <a:srgbClr val="7030A0"/>
                          </a:solidFill>
                          <a:latin typeface="Calibri"/>
                          <a:ea typeface="Times New Roman"/>
                          <a:cs typeface="Mangal"/>
                        </a:rPr>
                        <a:t>E-Journals  </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2717">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1</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N-list E-Books</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46000</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2717">
                <a:tc>
                  <a:txBody>
                    <a:bodyPr/>
                    <a:lstStyle/>
                    <a:p>
                      <a:pPr marL="0" marR="0" algn="just">
                        <a:lnSpc>
                          <a:spcPct val="115000"/>
                        </a:lnSpc>
                        <a:spcBef>
                          <a:spcPts val="0"/>
                        </a:spcBef>
                        <a:spcAft>
                          <a:spcPts val="0"/>
                        </a:spcAft>
                      </a:pPr>
                      <a:r>
                        <a:rPr lang="en-US" sz="4800" b="1">
                          <a:solidFill>
                            <a:srgbClr val="7030A0"/>
                          </a:solidFill>
                          <a:latin typeface="Calibri"/>
                          <a:ea typeface="Times New Roman"/>
                          <a:cs typeface="Mangal"/>
                        </a:rPr>
                        <a:t>2</a:t>
                      </a:r>
                      <a:endParaRPr lang="en-US" sz="360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N-list E-Journals</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4800" b="1" dirty="0">
                          <a:solidFill>
                            <a:srgbClr val="7030A0"/>
                          </a:solidFill>
                          <a:latin typeface="Calibri"/>
                          <a:ea typeface="Times New Roman"/>
                          <a:cs typeface="Mangal"/>
                        </a:rPr>
                        <a:t>1625</a:t>
                      </a:r>
                      <a:endParaRPr lang="en-US" sz="36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2161" name="Rectangle 1"/>
          <p:cNvSpPr>
            <a:spLocks noChangeArrowheads="1"/>
          </p:cNvSpPr>
          <p:nvPr/>
        </p:nvSpPr>
        <p:spPr bwMode="auto">
          <a:xfrm>
            <a:off x="0" y="-1"/>
            <a:ext cx="24387175"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4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r>
              <a:rPr kumimoji="0" lang="en-US" sz="4400" b="1" i="0" u="sng" strike="noStrike" cap="none" normalizeH="0" baseline="0" dirty="0" smtClean="0">
                <a:ln>
                  <a:noFill/>
                </a:ln>
                <a:solidFill>
                  <a:srgbClr val="92D050"/>
                </a:solidFill>
                <a:effectLst/>
                <a:latin typeface="Calibri" pitchFamily="34" charset="0"/>
                <a:ea typeface="Times New Roman" pitchFamily="18" charset="0"/>
                <a:cs typeface="Mangal" pitchFamily="18" charset="0"/>
              </a:rPr>
              <a:t>K.K.M.COLLEGE, MANWATH</a:t>
            </a:r>
            <a:endParaRPr kumimoji="0" lang="en-US" sz="5400" b="0" i="0" u="none" strike="noStrike" cap="none" normalizeH="0" baseline="0" dirty="0" smtClean="0">
              <a:ln>
                <a:noFill/>
              </a:ln>
              <a:solidFill>
                <a:srgbClr val="92D05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400" b="1" i="0" u="sng" strike="noStrike" cap="none" normalizeH="0" baseline="0" dirty="0" smtClean="0">
                <a:ln>
                  <a:noFill/>
                </a:ln>
                <a:solidFill>
                  <a:srgbClr val="92D050"/>
                </a:solidFill>
                <a:effectLst/>
                <a:latin typeface="Calibri" pitchFamily="34" charset="0"/>
                <a:ea typeface="Times New Roman" pitchFamily="18" charset="0"/>
                <a:cs typeface="Mangal" pitchFamily="18" charset="0"/>
              </a:rPr>
              <a:t>DEPARTMENT OF LIBRARY</a:t>
            </a:r>
            <a:endParaRPr kumimoji="0" lang="en-US" sz="5400" b="0" i="0" u="none" strike="noStrike" cap="none" normalizeH="0" baseline="0" dirty="0" smtClean="0">
              <a:ln>
                <a:noFill/>
              </a:ln>
              <a:solidFill>
                <a:srgbClr val="92D05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800" b="1" i="0" u="none" strike="noStrike" cap="none" normalizeH="0" baseline="0" dirty="0" smtClean="0">
                <a:ln>
                  <a:noFill/>
                </a:ln>
                <a:solidFill>
                  <a:srgbClr val="FF9966"/>
                </a:solidFill>
                <a:effectLst/>
                <a:latin typeface="Calibri" pitchFamily="34" charset="0"/>
                <a:ea typeface="Times New Roman" pitchFamily="18" charset="0"/>
                <a:cs typeface="Mangal" pitchFamily="18" charset="0"/>
              </a:rPr>
              <a:t>In our Library N-list E-books &amp; E-Journals Available</a:t>
            </a:r>
            <a:endParaRPr kumimoji="0" lang="en-US" sz="5400" b="0" i="0" u="none" strike="noStrike" cap="none" normalizeH="0" baseline="0" dirty="0" smtClean="0">
              <a:ln>
                <a:noFill/>
              </a:ln>
              <a:solidFill>
                <a:srgbClr val="FF9966"/>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3870251" y="2769988"/>
          <a:ext cx="16246549" cy="9880712"/>
        </p:xfrm>
        <a:graphic>
          <a:graphicData uri="http://schemas.openxmlformats.org/drawingml/2006/table">
            <a:tbl>
              <a:tblPr/>
              <a:tblGrid>
                <a:gridCol w="1658679"/>
                <a:gridCol w="5039833"/>
                <a:gridCol w="3212551"/>
                <a:gridCol w="3243943"/>
                <a:gridCol w="3091543"/>
              </a:tblGrid>
              <a:tr h="1513445">
                <a:tc>
                  <a:txBody>
                    <a:bodyPr/>
                    <a:lstStyle/>
                    <a:p>
                      <a:pPr marL="0" marR="0">
                        <a:lnSpc>
                          <a:spcPct val="115000"/>
                        </a:lnSpc>
                        <a:spcBef>
                          <a:spcPts val="0"/>
                        </a:spcBef>
                        <a:spcAft>
                          <a:spcPts val="0"/>
                        </a:spcAft>
                      </a:pPr>
                      <a:r>
                        <a:rPr lang="en-US" sz="4400" b="1" dirty="0">
                          <a:solidFill>
                            <a:srgbClr val="002060"/>
                          </a:solidFill>
                          <a:latin typeface="Calibri"/>
                          <a:ea typeface="Times New Roman"/>
                          <a:cs typeface="Mangal"/>
                        </a:rPr>
                        <a:t>Sr.No.</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3820" marR="0">
                        <a:lnSpc>
                          <a:spcPct val="115000"/>
                        </a:lnSpc>
                        <a:spcBef>
                          <a:spcPts val="0"/>
                        </a:spcBef>
                        <a:spcAft>
                          <a:spcPts val="0"/>
                        </a:spcAft>
                      </a:pPr>
                      <a:r>
                        <a:rPr lang="en-US" sz="4400" b="1" dirty="0">
                          <a:solidFill>
                            <a:srgbClr val="002060"/>
                          </a:solidFill>
                          <a:latin typeface="Calibri"/>
                          <a:ea typeface="Times New Roman"/>
                          <a:cs typeface="Mangal"/>
                        </a:rPr>
                        <a:t>Name of the Person</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0">
                        <a:lnSpc>
                          <a:spcPct val="115000"/>
                        </a:lnSpc>
                        <a:spcBef>
                          <a:spcPts val="0"/>
                        </a:spcBef>
                        <a:spcAft>
                          <a:spcPts val="0"/>
                        </a:spcAft>
                      </a:pPr>
                      <a:r>
                        <a:rPr lang="en-US" sz="4400" b="1" dirty="0">
                          <a:solidFill>
                            <a:srgbClr val="002060"/>
                          </a:solidFill>
                          <a:latin typeface="Calibri"/>
                          <a:ea typeface="Times New Roman"/>
                          <a:cs typeface="Mangal"/>
                        </a:rPr>
                        <a:t>Designation</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smtClean="0">
                          <a:solidFill>
                            <a:srgbClr val="002060"/>
                          </a:solidFill>
                          <a:latin typeface="Calibri"/>
                          <a:ea typeface="Times New Roman"/>
                          <a:cs typeface="Mangal"/>
                        </a:rPr>
                        <a:t>Date of Joining</a:t>
                      </a:r>
                      <a:endParaRPr lang="en-US" sz="32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002060"/>
                          </a:solidFill>
                          <a:latin typeface="Calibri"/>
                          <a:ea typeface="Times New Roman"/>
                          <a:cs typeface="Mangal"/>
                        </a:rPr>
                        <a:t> </a:t>
                      </a:r>
                      <a:r>
                        <a:rPr lang="en-US" sz="4400" b="1" dirty="0" smtClean="0">
                          <a:solidFill>
                            <a:srgbClr val="002060"/>
                          </a:solidFill>
                          <a:latin typeface="Calibri"/>
                          <a:ea typeface="Times New Roman"/>
                          <a:cs typeface="Mangal"/>
                        </a:rPr>
                        <a:t>Date of Retirement                </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4606">
                <a:tc>
                  <a:txBody>
                    <a:bodyPr/>
                    <a:lstStyle/>
                    <a:p>
                      <a:pPr marL="342900" marR="0" lvl="0" indent="-342900">
                        <a:lnSpc>
                          <a:spcPct val="115000"/>
                        </a:lnSpc>
                        <a:spcBef>
                          <a:spcPts val="0"/>
                        </a:spcBef>
                        <a:spcAft>
                          <a:spcPts val="0"/>
                        </a:spcAft>
                        <a:buFont typeface="+mj-lt"/>
                        <a:buNone/>
                      </a:pPr>
                      <a:r>
                        <a:rPr lang="en-US" sz="4000" b="1" dirty="0" smtClean="0">
                          <a:solidFill>
                            <a:srgbClr val="002060"/>
                          </a:solidFill>
                          <a:latin typeface="Calibri"/>
                          <a:ea typeface="Times New Roman"/>
                          <a:cs typeface="Mangal"/>
                        </a:rPr>
                        <a:t>1.</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2060"/>
                          </a:solidFill>
                          <a:latin typeface="Calibri"/>
                          <a:ea typeface="Times New Roman"/>
                          <a:cs typeface="Mangal"/>
                        </a:rPr>
                        <a:t>Late. Mr. N.B. Kulkarni</a:t>
                      </a:r>
                      <a:endParaRPr lang="en-US" sz="3600" b="1" dirty="0">
                        <a:solidFill>
                          <a:srgbClr val="002060"/>
                        </a:solidFill>
                        <a:latin typeface="Calibri"/>
                        <a:ea typeface="Times New Roman"/>
                        <a:cs typeface="Mangal"/>
                      </a:endParaRPr>
                    </a:p>
                    <a:p>
                      <a:pPr marL="0" marR="0">
                        <a:lnSpc>
                          <a:spcPct val="115000"/>
                        </a:lnSpc>
                        <a:spcBef>
                          <a:spcPts val="0"/>
                        </a:spcBef>
                        <a:spcAft>
                          <a:spcPts val="0"/>
                        </a:spcAft>
                      </a:pPr>
                      <a:r>
                        <a:rPr lang="en-US" sz="4000" b="1" dirty="0">
                          <a:solidFill>
                            <a:srgbClr val="002060"/>
                          </a:solidFill>
                          <a:latin typeface="Calibri"/>
                          <a:ea typeface="Times New Roman"/>
                          <a:cs typeface="Mangal"/>
                        </a:rPr>
                        <a:t>	Retired </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4295" marR="0">
                        <a:lnSpc>
                          <a:spcPct val="115000"/>
                        </a:lnSpc>
                        <a:spcBef>
                          <a:spcPts val="0"/>
                        </a:spcBef>
                        <a:spcAft>
                          <a:spcPts val="0"/>
                        </a:spcAft>
                      </a:pPr>
                      <a:r>
                        <a:rPr lang="en-US" sz="4000" b="1" dirty="0">
                          <a:solidFill>
                            <a:srgbClr val="002060"/>
                          </a:solidFill>
                          <a:latin typeface="Calibri"/>
                          <a:ea typeface="Times New Roman"/>
                          <a:cs typeface="Mangal"/>
                        </a:rPr>
                        <a:t>Librarian</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2865" marR="0" algn="ctr">
                        <a:lnSpc>
                          <a:spcPct val="115000"/>
                        </a:lnSpc>
                        <a:spcBef>
                          <a:spcPts val="0"/>
                        </a:spcBef>
                        <a:spcAft>
                          <a:spcPts val="0"/>
                        </a:spcAft>
                      </a:pPr>
                      <a:r>
                        <a:rPr lang="en-US" sz="4000" b="1" dirty="0">
                          <a:solidFill>
                            <a:srgbClr val="002060"/>
                          </a:solidFill>
                          <a:latin typeface="Calibri"/>
                          <a:ea typeface="Times New Roman"/>
                          <a:cs typeface="Mangal"/>
                        </a:rPr>
                        <a:t>21/07/1972</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0485" marR="0" algn="ctr">
                        <a:lnSpc>
                          <a:spcPct val="115000"/>
                        </a:lnSpc>
                        <a:spcBef>
                          <a:spcPts val="0"/>
                        </a:spcBef>
                        <a:spcAft>
                          <a:spcPts val="0"/>
                        </a:spcAft>
                      </a:pPr>
                      <a:r>
                        <a:rPr lang="en-US" sz="4000" b="1">
                          <a:solidFill>
                            <a:srgbClr val="002060"/>
                          </a:solidFill>
                          <a:latin typeface="Calibri"/>
                          <a:ea typeface="Times New Roman"/>
                          <a:cs typeface="Mangal"/>
                        </a:rPr>
                        <a:t>31/01/2011</a:t>
                      </a:r>
                      <a:endParaRPr lang="en-US" sz="36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4606">
                <a:tc>
                  <a:txBody>
                    <a:bodyPr/>
                    <a:lstStyle/>
                    <a:p>
                      <a:pPr marL="342900" marR="0" lvl="0" indent="-342900">
                        <a:lnSpc>
                          <a:spcPct val="115000"/>
                        </a:lnSpc>
                        <a:spcBef>
                          <a:spcPts val="0"/>
                        </a:spcBef>
                        <a:spcAft>
                          <a:spcPts val="0"/>
                        </a:spcAft>
                        <a:buFont typeface="+mj-lt"/>
                        <a:buNone/>
                      </a:pPr>
                      <a:r>
                        <a:rPr lang="en-US" sz="4000" b="1" dirty="0" smtClean="0">
                          <a:solidFill>
                            <a:srgbClr val="002060"/>
                          </a:solidFill>
                          <a:latin typeface="Calibri"/>
                          <a:ea typeface="Times New Roman"/>
                          <a:cs typeface="Mangal"/>
                        </a:rPr>
                        <a:t>2.</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2060"/>
                          </a:solidFill>
                          <a:latin typeface="Calibri"/>
                          <a:ea typeface="Times New Roman"/>
                          <a:cs typeface="Mangal"/>
                        </a:rPr>
                        <a:t>Mr.  J. V.  Kurwadkar </a:t>
                      </a:r>
                      <a:endParaRPr lang="en-US" sz="3600" b="1" dirty="0">
                        <a:solidFill>
                          <a:srgbClr val="002060"/>
                        </a:solidFill>
                        <a:latin typeface="Calibri"/>
                        <a:ea typeface="Times New Roman"/>
                        <a:cs typeface="Mangal"/>
                      </a:endParaRPr>
                    </a:p>
                    <a:p>
                      <a:pPr marL="0" marR="0">
                        <a:lnSpc>
                          <a:spcPct val="115000"/>
                        </a:lnSpc>
                        <a:spcBef>
                          <a:spcPts val="0"/>
                        </a:spcBef>
                        <a:spcAft>
                          <a:spcPts val="0"/>
                        </a:spcAft>
                      </a:pPr>
                      <a:r>
                        <a:rPr lang="en-US" sz="4000" b="1" dirty="0">
                          <a:solidFill>
                            <a:srgbClr val="002060"/>
                          </a:solidFill>
                          <a:latin typeface="Calibri"/>
                          <a:ea typeface="Times New Roman"/>
                          <a:cs typeface="Mangal"/>
                        </a:rPr>
                        <a:t>	Retired</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4295" marR="0">
                        <a:lnSpc>
                          <a:spcPct val="115000"/>
                        </a:lnSpc>
                        <a:spcBef>
                          <a:spcPts val="0"/>
                        </a:spcBef>
                        <a:spcAft>
                          <a:spcPts val="0"/>
                        </a:spcAft>
                      </a:pPr>
                      <a:r>
                        <a:rPr lang="en-US" sz="4000" b="1" dirty="0">
                          <a:solidFill>
                            <a:srgbClr val="002060"/>
                          </a:solidFill>
                          <a:latin typeface="Calibri"/>
                          <a:ea typeface="Times New Roman"/>
                          <a:cs typeface="Mangal"/>
                        </a:rPr>
                        <a:t>Library Clerk</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2060"/>
                          </a:solidFill>
                          <a:latin typeface="Calibri"/>
                          <a:ea typeface="Times New Roman"/>
                          <a:cs typeface="Mangal"/>
                        </a:rPr>
                        <a:t>   </a:t>
                      </a:r>
                      <a:r>
                        <a:rPr lang="en-US" sz="4000" b="1" dirty="0" smtClean="0">
                          <a:solidFill>
                            <a:srgbClr val="002060"/>
                          </a:solidFill>
                          <a:latin typeface="Calibri"/>
                          <a:ea typeface="Times New Roman"/>
                          <a:cs typeface="Mangal"/>
                        </a:rPr>
                        <a:t>01/11</a:t>
                      </a:r>
                      <a:r>
                        <a:rPr lang="en-US" sz="4000" b="1" dirty="0">
                          <a:solidFill>
                            <a:srgbClr val="002060"/>
                          </a:solidFill>
                          <a:latin typeface="Calibri"/>
                          <a:ea typeface="Times New Roman"/>
                          <a:cs typeface="Mangal"/>
                        </a:rPr>
                        <a:t>/ 1972</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2060"/>
                          </a:solidFill>
                          <a:latin typeface="Calibri"/>
                          <a:ea typeface="Times New Roman"/>
                          <a:cs typeface="Mangal"/>
                        </a:rPr>
                        <a:t>30/08/ 2009</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4606">
                <a:tc>
                  <a:txBody>
                    <a:bodyPr/>
                    <a:lstStyle/>
                    <a:p>
                      <a:pPr marL="342900" marR="0" lvl="0" indent="-342900">
                        <a:lnSpc>
                          <a:spcPct val="115000"/>
                        </a:lnSpc>
                        <a:spcBef>
                          <a:spcPts val="0"/>
                        </a:spcBef>
                        <a:spcAft>
                          <a:spcPts val="0"/>
                        </a:spcAft>
                        <a:buFont typeface="+mj-lt"/>
                        <a:buNone/>
                      </a:pPr>
                      <a:r>
                        <a:rPr lang="en-US" sz="4000" b="1" dirty="0" smtClean="0">
                          <a:solidFill>
                            <a:srgbClr val="002060"/>
                          </a:solidFill>
                          <a:latin typeface="Calibri"/>
                          <a:ea typeface="Times New Roman"/>
                          <a:cs typeface="Mangal"/>
                        </a:rPr>
                        <a:t>3.</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2060"/>
                          </a:solidFill>
                          <a:latin typeface="Calibri"/>
                          <a:ea typeface="Times New Roman"/>
                          <a:cs typeface="Mangal"/>
                        </a:rPr>
                        <a:t>Mr. S. S. Nakhate,</a:t>
                      </a:r>
                      <a:endParaRPr lang="en-US" sz="3600" b="1" dirty="0">
                        <a:solidFill>
                          <a:srgbClr val="002060"/>
                        </a:solidFill>
                        <a:latin typeface="Calibri"/>
                        <a:ea typeface="Times New Roman"/>
                        <a:cs typeface="Mangal"/>
                      </a:endParaRPr>
                    </a:p>
                    <a:p>
                      <a:pPr marL="0" marR="0">
                        <a:lnSpc>
                          <a:spcPct val="115000"/>
                        </a:lnSpc>
                        <a:spcBef>
                          <a:spcPts val="0"/>
                        </a:spcBef>
                        <a:spcAft>
                          <a:spcPts val="0"/>
                        </a:spcAft>
                      </a:pPr>
                      <a:r>
                        <a:rPr lang="en-US" sz="4000" b="1" dirty="0">
                          <a:solidFill>
                            <a:srgbClr val="002060"/>
                          </a:solidFill>
                          <a:latin typeface="Calibri"/>
                          <a:ea typeface="Times New Roman"/>
                          <a:cs typeface="Mangal"/>
                        </a:rPr>
                        <a:t>	Retired </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4295" marR="0">
                        <a:lnSpc>
                          <a:spcPct val="115000"/>
                        </a:lnSpc>
                        <a:spcBef>
                          <a:spcPts val="0"/>
                        </a:spcBef>
                        <a:spcAft>
                          <a:spcPts val="0"/>
                        </a:spcAft>
                      </a:pPr>
                      <a:r>
                        <a:rPr lang="en-US" sz="4000" b="1">
                          <a:solidFill>
                            <a:srgbClr val="002060"/>
                          </a:solidFill>
                          <a:latin typeface="Calibri"/>
                          <a:ea typeface="Times New Roman"/>
                          <a:cs typeface="Mangal"/>
                        </a:rPr>
                        <a:t>Library Attendent</a:t>
                      </a:r>
                      <a:endParaRPr lang="en-US" sz="36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2865" marR="0" algn="ctr">
                        <a:lnSpc>
                          <a:spcPct val="115000"/>
                        </a:lnSpc>
                        <a:spcBef>
                          <a:spcPts val="0"/>
                        </a:spcBef>
                        <a:spcAft>
                          <a:spcPts val="0"/>
                        </a:spcAft>
                      </a:pPr>
                      <a:r>
                        <a:rPr lang="en-US" sz="4000" b="1" dirty="0">
                          <a:solidFill>
                            <a:srgbClr val="002060"/>
                          </a:solidFill>
                          <a:latin typeface="Calibri"/>
                          <a:ea typeface="Times New Roman"/>
                          <a:cs typeface="Mangal"/>
                        </a:rPr>
                        <a:t>01/06/1978</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685" marR="0" algn="ctr">
                        <a:lnSpc>
                          <a:spcPct val="115000"/>
                        </a:lnSpc>
                        <a:spcBef>
                          <a:spcPts val="0"/>
                        </a:spcBef>
                        <a:spcAft>
                          <a:spcPts val="0"/>
                        </a:spcAft>
                      </a:pPr>
                      <a:endParaRPr lang="en-US" sz="4000" b="1" dirty="0" smtClean="0">
                        <a:solidFill>
                          <a:srgbClr val="002060"/>
                        </a:solidFill>
                        <a:latin typeface="Calibri"/>
                        <a:ea typeface="Times New Roman"/>
                        <a:cs typeface="Mangal"/>
                      </a:endParaRPr>
                    </a:p>
                    <a:p>
                      <a:pPr marL="0" marR="0" algn="ctr">
                        <a:lnSpc>
                          <a:spcPct val="115000"/>
                        </a:lnSpc>
                        <a:spcBef>
                          <a:spcPts val="0"/>
                        </a:spcBef>
                        <a:spcAft>
                          <a:spcPts val="0"/>
                        </a:spcAft>
                      </a:pPr>
                      <a:r>
                        <a:rPr lang="en-US" sz="4000" b="1" dirty="0" smtClean="0">
                          <a:solidFill>
                            <a:srgbClr val="002060"/>
                          </a:solidFill>
                          <a:latin typeface="Calibri"/>
                          <a:ea typeface="Times New Roman"/>
                          <a:cs typeface="Mangal"/>
                        </a:rPr>
                        <a:t>31 /03 /2014</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4606">
                <a:tc>
                  <a:txBody>
                    <a:bodyPr/>
                    <a:lstStyle/>
                    <a:p>
                      <a:pPr marL="342900" marR="0" lvl="0" indent="-342900">
                        <a:lnSpc>
                          <a:spcPct val="115000"/>
                        </a:lnSpc>
                        <a:spcBef>
                          <a:spcPts val="0"/>
                        </a:spcBef>
                        <a:spcAft>
                          <a:spcPts val="0"/>
                        </a:spcAft>
                        <a:buFont typeface="+mj-lt"/>
                        <a:buNone/>
                      </a:pPr>
                      <a:r>
                        <a:rPr lang="en-US" sz="3600" b="1" dirty="0" smtClean="0">
                          <a:solidFill>
                            <a:srgbClr val="002060"/>
                          </a:solidFill>
                          <a:latin typeface="Calibri"/>
                          <a:ea typeface="Times New Roman"/>
                          <a:cs typeface="Mangal"/>
                        </a:rPr>
                        <a:t>4.</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smtClean="0">
                          <a:solidFill>
                            <a:srgbClr val="002060"/>
                          </a:solidFill>
                          <a:latin typeface="Calibri"/>
                          <a:ea typeface="Times New Roman"/>
                          <a:cs typeface="Mangal"/>
                        </a:rPr>
                        <a:t>Mr. Dhabadage</a:t>
                      </a:r>
                      <a:endParaRPr lang="en-US" sz="3600" b="1" dirty="0">
                        <a:solidFill>
                          <a:srgbClr val="002060"/>
                        </a:solidFill>
                        <a:latin typeface="Calibri"/>
                        <a:ea typeface="Times New Roman"/>
                        <a:cs typeface="Mangal"/>
                      </a:endParaRPr>
                    </a:p>
                    <a:p>
                      <a:pPr marL="0" marR="0">
                        <a:lnSpc>
                          <a:spcPct val="115000"/>
                        </a:lnSpc>
                        <a:spcBef>
                          <a:spcPts val="0"/>
                        </a:spcBef>
                        <a:spcAft>
                          <a:spcPts val="0"/>
                        </a:spcAft>
                      </a:pPr>
                      <a:r>
                        <a:rPr lang="en-US" sz="4000" b="1" dirty="0">
                          <a:solidFill>
                            <a:srgbClr val="002060"/>
                          </a:solidFill>
                          <a:latin typeface="Calibri"/>
                          <a:ea typeface="Times New Roman"/>
                          <a:cs typeface="Mangal"/>
                        </a:rPr>
                        <a:t>	Retired</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4295" marR="0">
                        <a:lnSpc>
                          <a:spcPct val="115000"/>
                        </a:lnSpc>
                        <a:spcBef>
                          <a:spcPts val="0"/>
                        </a:spcBef>
                        <a:spcAft>
                          <a:spcPts val="0"/>
                        </a:spcAft>
                      </a:pPr>
                      <a:r>
                        <a:rPr lang="en-US" sz="4000" b="1" dirty="0">
                          <a:solidFill>
                            <a:srgbClr val="002060"/>
                          </a:solidFill>
                          <a:latin typeface="Calibri"/>
                          <a:ea typeface="Times New Roman"/>
                          <a:cs typeface="Mangal"/>
                        </a:rPr>
                        <a:t>Peon</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2865" marR="0" algn="ctr">
                        <a:lnSpc>
                          <a:spcPct val="115000"/>
                        </a:lnSpc>
                        <a:spcBef>
                          <a:spcPts val="0"/>
                        </a:spcBef>
                        <a:spcAft>
                          <a:spcPts val="0"/>
                        </a:spcAft>
                      </a:pPr>
                      <a:r>
                        <a:rPr lang="en-US" sz="4000" b="1">
                          <a:solidFill>
                            <a:srgbClr val="002060"/>
                          </a:solidFill>
                          <a:latin typeface="Calibri"/>
                          <a:ea typeface="Times New Roman"/>
                          <a:cs typeface="Mangal"/>
                        </a:rPr>
                        <a:t>01/06/1978</a:t>
                      </a:r>
                      <a:endParaRPr lang="en-US" sz="36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0485" marR="0" algn="ctr">
                        <a:lnSpc>
                          <a:spcPct val="115000"/>
                        </a:lnSpc>
                        <a:spcBef>
                          <a:spcPts val="0"/>
                        </a:spcBef>
                        <a:spcAft>
                          <a:spcPts val="0"/>
                        </a:spcAft>
                      </a:pPr>
                      <a:r>
                        <a:rPr lang="en-US" sz="4000" b="1" dirty="0">
                          <a:solidFill>
                            <a:srgbClr val="002060"/>
                          </a:solidFill>
                          <a:latin typeface="Calibri"/>
                          <a:ea typeface="Times New Roman"/>
                          <a:cs typeface="Mangal"/>
                        </a:rPr>
                        <a:t>30/08/2015</a:t>
                      </a:r>
                      <a:endParaRPr lang="en-US" sz="36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9633" name="Rectangle 1"/>
          <p:cNvSpPr>
            <a:spLocks noChangeArrowheads="1"/>
          </p:cNvSpPr>
          <p:nvPr/>
        </p:nvSpPr>
        <p:spPr bwMode="auto">
          <a:xfrm>
            <a:off x="0" y="-1"/>
            <a:ext cx="24387175" cy="27699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36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K.K.M.COLLEGE, MANWATH</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657350" algn="l"/>
              </a:tabLst>
            </a:pPr>
            <a:r>
              <a:rPr kumimoji="0" lang="en-US" sz="36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DEPARTMENT OF LIBRARY</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657350" algn="l"/>
              </a:tabLst>
            </a:pPr>
            <a:r>
              <a:rPr kumimoji="0" lang="en-US" sz="4000" b="1" i="0" u="none" strike="noStrike" cap="none" normalizeH="0" baseline="0" dirty="0" smtClean="0">
                <a:ln>
                  <a:noFill/>
                </a:ln>
                <a:solidFill>
                  <a:srgbClr val="00B0F0"/>
                </a:solidFill>
                <a:effectLst/>
                <a:latin typeface="Calibri" pitchFamily="34" charset="0"/>
                <a:ea typeface="Times New Roman" pitchFamily="18" charset="0"/>
                <a:cs typeface="Mangal" pitchFamily="18" charset="0"/>
              </a:rPr>
              <a:t>Library Staff</a:t>
            </a:r>
            <a:endParaRPr kumimoji="0" lang="en-US" sz="4000" b="0"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657350" algn="l"/>
              </a:tabLst>
            </a:pPr>
            <a:r>
              <a:rPr kumimoji="0" lang="en-US" sz="4400" b="1" i="0" u="sng" strike="noStrike" cap="none" normalizeH="0" baseline="0" dirty="0" smtClean="0">
                <a:ln>
                  <a:noFill/>
                </a:ln>
                <a:solidFill>
                  <a:schemeClr val="accent6">
                    <a:lumMod val="75000"/>
                  </a:schemeClr>
                </a:solidFill>
                <a:effectLst/>
                <a:latin typeface="Calibri" pitchFamily="34" charset="0"/>
                <a:ea typeface="Times New Roman" pitchFamily="18" charset="0"/>
                <a:cs typeface="Mangal" pitchFamily="18" charset="0"/>
              </a:rPr>
              <a:t>27.   Former Library Staff</a:t>
            </a:r>
            <a:endParaRPr kumimoji="0" lang="en-US" sz="4400" b="0" i="0" u="none" strike="noStrike" cap="none" normalizeH="0" baseline="0" dirty="0" smtClean="0">
              <a:ln>
                <a:noFill/>
              </a:ln>
              <a:solidFill>
                <a:schemeClr val="accent6">
                  <a:lumMod val="7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Table 10"/>
          <p:cNvGraphicFramePr>
            <a:graphicFrameLocks noGrp="1"/>
          </p:cNvGraphicFramePr>
          <p:nvPr/>
        </p:nvGraphicFramePr>
        <p:xfrm>
          <a:off x="2955851" y="2681406"/>
          <a:ext cx="19393786" cy="6851619"/>
        </p:xfrm>
        <a:graphic>
          <a:graphicData uri="http://schemas.openxmlformats.org/drawingml/2006/table">
            <a:tbl>
              <a:tblPr/>
              <a:tblGrid>
                <a:gridCol w="2303115"/>
                <a:gridCol w="4583654"/>
                <a:gridCol w="3567571"/>
                <a:gridCol w="3048242"/>
                <a:gridCol w="5891204"/>
              </a:tblGrid>
              <a:tr h="1645736">
                <a:tc>
                  <a:txBody>
                    <a:bodyPr/>
                    <a:lstStyle/>
                    <a:p>
                      <a:pPr marL="0" marR="0">
                        <a:lnSpc>
                          <a:spcPct val="115000"/>
                        </a:lnSpc>
                        <a:spcBef>
                          <a:spcPts val="0"/>
                        </a:spcBef>
                        <a:spcAft>
                          <a:spcPts val="0"/>
                        </a:spcAft>
                      </a:pPr>
                      <a:r>
                        <a:rPr lang="en-US" sz="4800" b="1" dirty="0">
                          <a:solidFill>
                            <a:srgbClr val="7030A0"/>
                          </a:solidFill>
                          <a:latin typeface="Calibri"/>
                          <a:ea typeface="Times New Roman"/>
                          <a:cs typeface="Mangal"/>
                        </a:rPr>
                        <a:t>Sr.No.</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a:solidFill>
                            <a:srgbClr val="7030A0"/>
                          </a:solidFill>
                          <a:latin typeface="Calibri"/>
                          <a:ea typeface="Times New Roman"/>
                          <a:cs typeface="Mangal"/>
                        </a:rPr>
                        <a:t>Name of the Person</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a:solidFill>
                            <a:srgbClr val="7030A0"/>
                          </a:solidFill>
                          <a:latin typeface="Calibri"/>
                          <a:ea typeface="Times New Roman"/>
                          <a:cs typeface="Mangal"/>
                        </a:rPr>
                        <a:t>Designation</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smtClean="0">
                          <a:solidFill>
                            <a:srgbClr val="7030A0"/>
                          </a:solidFill>
                          <a:latin typeface="Calibri"/>
                          <a:ea typeface="Times New Roman"/>
                          <a:cs typeface="Mangal"/>
                        </a:rPr>
                        <a:t>Date of Joining</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a:solidFill>
                            <a:srgbClr val="7030A0"/>
                          </a:solidFill>
                          <a:latin typeface="Calibri"/>
                          <a:ea typeface="Times New Roman"/>
                          <a:cs typeface="Mangal"/>
                        </a:rPr>
                        <a:t>Qualification</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2246">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1</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Dr</a:t>
                      </a:r>
                      <a:r>
                        <a:rPr lang="en-US" sz="4400" b="1" dirty="0" smtClean="0">
                          <a:solidFill>
                            <a:srgbClr val="7030A0"/>
                          </a:solidFill>
                          <a:latin typeface="Calibri"/>
                          <a:ea typeface="Times New Roman"/>
                          <a:cs typeface="Mangal"/>
                        </a:rPr>
                        <a:t>.  S. N. Chobe</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a:solidFill>
                            <a:srgbClr val="7030A0"/>
                          </a:solidFill>
                          <a:latin typeface="Calibri"/>
                          <a:ea typeface="Times New Roman"/>
                          <a:cs typeface="Mangal"/>
                        </a:rPr>
                        <a:t>Librarian</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15/02/2013</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a:solidFill>
                            <a:srgbClr val="7030A0"/>
                          </a:solidFill>
                          <a:latin typeface="Calibri"/>
                          <a:ea typeface="Times New Roman"/>
                          <a:cs typeface="Mangal"/>
                        </a:rPr>
                        <a:t>M.Lib.Ph D.</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217">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3</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Mr. S. A. Bochare</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Library Clerk</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5/05/2009 </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M.LIB</a:t>
                      </a:r>
                      <a:r>
                        <a:rPr lang="en-US" sz="4400" b="1" dirty="0" smtClean="0">
                          <a:solidFill>
                            <a:srgbClr val="7030A0"/>
                          </a:solidFill>
                          <a:latin typeface="Calibri"/>
                          <a:ea typeface="Times New Roman"/>
                          <a:cs typeface="Mangal"/>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7414">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2</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Mr. A. S. Mitkari</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Library </a:t>
                      </a:r>
                      <a:r>
                        <a:rPr lang="en-US" sz="4400" b="1" dirty="0" smtClean="0">
                          <a:solidFill>
                            <a:srgbClr val="7030A0"/>
                          </a:solidFill>
                          <a:latin typeface="Calibri"/>
                          <a:ea typeface="Times New Roman"/>
                          <a:cs typeface="Mangal"/>
                        </a:rPr>
                        <a:t>Attendant</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01/09/2022</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M.Com</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2246">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4</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smtClean="0">
                          <a:solidFill>
                            <a:srgbClr val="7030A0"/>
                          </a:solidFill>
                          <a:latin typeface="Calibri"/>
                          <a:ea typeface="Times New Roman"/>
                          <a:cs typeface="Mangal"/>
                        </a:rPr>
                        <a:t>Mr.</a:t>
                      </a:r>
                      <a:r>
                        <a:rPr lang="en-US" sz="4400" b="1" baseline="0" dirty="0" smtClean="0">
                          <a:solidFill>
                            <a:srgbClr val="7030A0"/>
                          </a:solidFill>
                          <a:latin typeface="Calibri"/>
                          <a:ea typeface="Times New Roman"/>
                          <a:cs typeface="Mangal"/>
                        </a:rPr>
                        <a:t> </a:t>
                      </a:r>
                      <a:r>
                        <a:rPr lang="en-US" sz="4400" b="1" dirty="0" smtClean="0">
                          <a:solidFill>
                            <a:srgbClr val="7030A0"/>
                          </a:solidFill>
                          <a:latin typeface="Calibri"/>
                          <a:ea typeface="Times New Roman"/>
                          <a:cs typeface="Mangal"/>
                        </a:rPr>
                        <a:t>V. S. Gundale</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a:solidFill>
                            <a:srgbClr val="7030A0"/>
                          </a:solidFill>
                          <a:latin typeface="Calibri"/>
                          <a:ea typeface="Times New Roman"/>
                          <a:cs typeface="Mangal"/>
                        </a:rPr>
                        <a:t>Peon</a:t>
                      </a:r>
                      <a:endParaRPr lang="en-US" sz="3600" b="1">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31/10/2006</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400" b="1" dirty="0">
                          <a:solidFill>
                            <a:srgbClr val="7030A0"/>
                          </a:solidFill>
                          <a:latin typeface="Calibri"/>
                          <a:ea typeface="Times New Roman"/>
                          <a:cs typeface="Mangal"/>
                        </a:rPr>
                        <a:t>B.A.</a:t>
                      </a:r>
                      <a:endParaRPr lang="en-US" sz="3600" b="1"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1681" name="Rectangle 1"/>
          <p:cNvSpPr>
            <a:spLocks noChangeArrowheads="1"/>
          </p:cNvSpPr>
          <p:nvPr/>
        </p:nvSpPr>
        <p:spPr bwMode="auto">
          <a:xfrm>
            <a:off x="0" y="0"/>
            <a:ext cx="24387175" cy="17235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657350" algn="l"/>
              </a:tabLst>
            </a:pPr>
            <a:endParaRPr kumimoji="0" lang="en-US" sz="44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44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28.   Faculty available in a Brief (Library Staff</a:t>
            </a:r>
            <a:r>
              <a:rPr kumimoji="0" lang="en-US" sz="22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a:t>
            </a:r>
            <a:endParaRPr kumimoji="0" lang="en-US" sz="21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1318437" y="1456364"/>
          <a:ext cx="20393247" cy="11917680"/>
        </p:xfrm>
        <a:graphic>
          <a:graphicData uri="http://schemas.openxmlformats.org/drawingml/2006/table">
            <a:tbl>
              <a:tblPr/>
              <a:tblGrid>
                <a:gridCol w="1531571"/>
                <a:gridCol w="12049448"/>
                <a:gridCol w="6812228"/>
              </a:tblGrid>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SR. 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NAME OF THE FURNITURE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NO. OF QUANTITY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Steel Cupboards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Open Steel Racks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a:solidFill>
                            <a:srgbClr val="0070C0"/>
                          </a:solidFill>
                          <a:latin typeface="Calibri"/>
                          <a:ea typeface="Times New Roman"/>
                          <a:cs typeface="Mangal"/>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Mini Open Steel Rack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Cupboards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Godrej Steel Cupboards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Godrej Office Cupboards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Tables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Chairs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Office Tables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Office Chairs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Fiber Chairs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Computers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Inverters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Inverters Batteries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996">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Tubes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3729" name="Rectangle 1"/>
          <p:cNvSpPr>
            <a:spLocks noChangeArrowheads="1"/>
          </p:cNvSpPr>
          <p:nvPr/>
        </p:nvSpPr>
        <p:spPr bwMode="auto">
          <a:xfrm>
            <a:off x="0" y="0"/>
            <a:ext cx="24387175"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4000" b="1" i="0" u="sng" strike="noStrike" cap="none" normalizeH="0" baseline="0" dirty="0" smtClean="0">
                <a:ln>
                  <a:noFill/>
                </a:ln>
                <a:solidFill>
                  <a:srgbClr val="002060"/>
                </a:solidFill>
                <a:effectLst/>
                <a:latin typeface="Calibri" pitchFamily="34" charset="0"/>
                <a:ea typeface="Times New Roman" pitchFamily="18" charset="0"/>
                <a:cs typeface="Mangal" pitchFamily="18" charset="0"/>
              </a:rPr>
              <a:t>29.LIBRARY FURNITURE AND OTHERS</a:t>
            </a:r>
            <a:endParaRPr kumimoji="0" lang="en-US" sz="4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2126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1318437" y="1456364"/>
          <a:ext cx="20393247" cy="11103930"/>
        </p:xfrm>
        <a:graphic>
          <a:graphicData uri="http://schemas.openxmlformats.org/drawingml/2006/table">
            <a:tbl>
              <a:tblPr/>
              <a:tblGrid>
                <a:gridCol w="1531571"/>
                <a:gridCol w="12049448"/>
                <a:gridCol w="6812228"/>
              </a:tblGrid>
              <a:tr h="740262">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CFL Bulbs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Ceiling Fan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Table Fan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Stool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Fine Box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Wooden Book Card Box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Book Stand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Periodicals Stand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Earth Round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Notice Boards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Letter Stands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dirty="0">
                          <a:solidFill>
                            <a:srgbClr val="0070C0"/>
                          </a:solidFill>
                          <a:latin typeface="Calibri"/>
                          <a:ea typeface="Times New Roman"/>
                          <a:cs typeface="Mangal"/>
                        </a:rPr>
                        <a:t>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Intercom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Fire Extinguisher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Suggestion Box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0262">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000" b="1">
                          <a:solidFill>
                            <a:srgbClr val="0070C0"/>
                          </a:solidFill>
                          <a:latin typeface="Calibri"/>
                          <a:ea typeface="Times New Roman"/>
                          <a:cs typeface="Mangal"/>
                        </a:rPr>
                        <a:t>Wall Fan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4000" b="1" dirty="0">
                          <a:solidFill>
                            <a:srgbClr val="0070C0"/>
                          </a:solidFill>
                          <a:latin typeface="Calibri"/>
                          <a:ea typeface="Times New Roman"/>
                          <a:cs typeface="Mangal"/>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3729" name="Rectangle 1"/>
          <p:cNvSpPr>
            <a:spLocks noChangeArrowheads="1"/>
          </p:cNvSpPr>
          <p:nvPr/>
        </p:nvSpPr>
        <p:spPr bwMode="auto">
          <a:xfrm>
            <a:off x="0" y="0"/>
            <a:ext cx="24387175"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4000" b="1" i="0" u="sng" strike="noStrike" cap="none" normalizeH="0" baseline="0" dirty="0" smtClean="0">
                <a:ln>
                  <a:noFill/>
                </a:ln>
                <a:solidFill>
                  <a:srgbClr val="002060"/>
                </a:solidFill>
                <a:effectLst/>
                <a:latin typeface="Calibri" pitchFamily="34" charset="0"/>
                <a:ea typeface="Times New Roman" pitchFamily="18" charset="0"/>
                <a:cs typeface="Mangal" pitchFamily="18" charset="0"/>
              </a:rPr>
              <a:t>29. LIBRARY FURNITURE AND OTHERS</a:t>
            </a:r>
            <a:endParaRPr kumimoji="0" lang="en-US" sz="4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1" name="Table 10"/>
          <p:cNvGraphicFramePr>
            <a:graphicFrameLocks noGrp="1"/>
          </p:cNvGraphicFramePr>
          <p:nvPr/>
        </p:nvGraphicFramePr>
        <p:xfrm>
          <a:off x="4933506" y="2254103"/>
          <a:ext cx="14864317" cy="5339989"/>
        </p:xfrm>
        <a:graphic>
          <a:graphicData uri="http://schemas.openxmlformats.org/drawingml/2006/table">
            <a:tbl>
              <a:tblPr/>
              <a:tblGrid>
                <a:gridCol w="1145559"/>
                <a:gridCol w="8763986"/>
                <a:gridCol w="4954772"/>
              </a:tblGrid>
              <a:tr h="1779997">
                <a:tc>
                  <a:txBody>
                    <a:bodyPr/>
                    <a:lstStyle/>
                    <a:p>
                      <a:pPr marL="0" marR="0">
                        <a:lnSpc>
                          <a:spcPct val="115000"/>
                        </a:lnSpc>
                        <a:spcBef>
                          <a:spcPts val="0"/>
                        </a:spcBef>
                        <a:spcAft>
                          <a:spcPts val="0"/>
                        </a:spcAft>
                      </a:pPr>
                      <a:r>
                        <a:rPr lang="en-US" sz="4800" b="1" dirty="0">
                          <a:solidFill>
                            <a:srgbClr val="002060"/>
                          </a:solidFill>
                          <a:latin typeface="Calibri"/>
                          <a:ea typeface="Times New Roman"/>
                          <a:cs typeface="Mangal"/>
                        </a:rPr>
                        <a:t>SR. NO.</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a:solidFill>
                            <a:srgbClr val="002060"/>
                          </a:solidFill>
                          <a:latin typeface="Calibri"/>
                          <a:ea typeface="Times New Roman"/>
                          <a:cs typeface="Mangal"/>
                        </a:rPr>
                        <a:t>NAME OF THE FURNITURE </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a:solidFill>
                            <a:srgbClr val="002060"/>
                          </a:solidFill>
                          <a:latin typeface="Calibri"/>
                          <a:ea typeface="Times New Roman"/>
                          <a:cs typeface="Mangal"/>
                        </a:rPr>
                        <a:t>NO. OF QUANTITY</a:t>
                      </a:r>
                      <a:endParaRPr lang="en-US" sz="4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98">
                <a:tc>
                  <a:txBody>
                    <a:bodyPr/>
                    <a:lstStyle/>
                    <a:p>
                      <a:pPr marL="0" marR="0">
                        <a:lnSpc>
                          <a:spcPct val="115000"/>
                        </a:lnSpc>
                        <a:spcBef>
                          <a:spcPts val="0"/>
                        </a:spcBef>
                        <a:spcAft>
                          <a:spcPts val="0"/>
                        </a:spcAft>
                      </a:pPr>
                      <a:r>
                        <a:rPr lang="en-US" sz="4800" b="1">
                          <a:solidFill>
                            <a:srgbClr val="002060"/>
                          </a:solidFill>
                          <a:latin typeface="Calibri"/>
                          <a:ea typeface="Times New Roman"/>
                          <a:cs typeface="Mangal"/>
                        </a:rPr>
                        <a:t>01</a:t>
                      </a:r>
                      <a:endParaRPr lang="en-US" sz="4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a:solidFill>
                            <a:srgbClr val="002060"/>
                          </a:solidFill>
                          <a:latin typeface="Calibri"/>
                          <a:ea typeface="Times New Roman"/>
                          <a:cs typeface="Mangal"/>
                        </a:rPr>
                        <a:t>Big Wooden Tables</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smtClean="0">
                          <a:solidFill>
                            <a:srgbClr val="002060"/>
                          </a:solidFill>
                          <a:latin typeface="Calibri"/>
                          <a:ea typeface="Times New Roman"/>
                          <a:cs typeface="Mangal"/>
                        </a:rPr>
                        <a:t>05</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98">
                <a:tc>
                  <a:txBody>
                    <a:bodyPr/>
                    <a:lstStyle/>
                    <a:p>
                      <a:pPr marL="0" marR="0">
                        <a:lnSpc>
                          <a:spcPct val="115000"/>
                        </a:lnSpc>
                        <a:spcBef>
                          <a:spcPts val="0"/>
                        </a:spcBef>
                        <a:spcAft>
                          <a:spcPts val="0"/>
                        </a:spcAft>
                      </a:pPr>
                      <a:r>
                        <a:rPr lang="en-US" sz="4800" b="1">
                          <a:solidFill>
                            <a:srgbClr val="002060"/>
                          </a:solidFill>
                          <a:latin typeface="Calibri"/>
                          <a:ea typeface="Times New Roman"/>
                          <a:cs typeface="Mangal"/>
                        </a:rPr>
                        <a:t>02</a:t>
                      </a:r>
                      <a:endParaRPr lang="en-US" sz="4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a:solidFill>
                            <a:srgbClr val="002060"/>
                          </a:solidFill>
                          <a:latin typeface="Calibri"/>
                          <a:ea typeface="Times New Roman"/>
                          <a:cs typeface="Mangal"/>
                        </a:rPr>
                        <a:t>Small Wooden Tables</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a:solidFill>
                            <a:srgbClr val="002060"/>
                          </a:solidFill>
                          <a:latin typeface="Calibri"/>
                          <a:ea typeface="Times New Roman"/>
                          <a:cs typeface="Mangal"/>
                        </a:rPr>
                        <a:t>07</a:t>
                      </a:r>
                      <a:endParaRPr lang="en-US" sz="4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98">
                <a:tc>
                  <a:txBody>
                    <a:bodyPr/>
                    <a:lstStyle/>
                    <a:p>
                      <a:pPr marL="0" marR="0">
                        <a:lnSpc>
                          <a:spcPct val="115000"/>
                        </a:lnSpc>
                        <a:spcBef>
                          <a:spcPts val="0"/>
                        </a:spcBef>
                        <a:spcAft>
                          <a:spcPts val="0"/>
                        </a:spcAft>
                      </a:pPr>
                      <a:r>
                        <a:rPr lang="en-US" sz="4800" b="1">
                          <a:solidFill>
                            <a:srgbClr val="002060"/>
                          </a:solidFill>
                          <a:latin typeface="Calibri"/>
                          <a:ea typeface="Times New Roman"/>
                          <a:cs typeface="Mangal"/>
                        </a:rPr>
                        <a:t>03</a:t>
                      </a:r>
                      <a:endParaRPr lang="en-US" sz="40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a:solidFill>
                            <a:srgbClr val="002060"/>
                          </a:solidFill>
                          <a:latin typeface="Calibri"/>
                          <a:ea typeface="Times New Roman"/>
                          <a:cs typeface="Mangal"/>
                        </a:rPr>
                        <a:t>Fiber Chairs</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4800" b="1" dirty="0" smtClean="0">
                          <a:solidFill>
                            <a:srgbClr val="002060"/>
                          </a:solidFill>
                          <a:latin typeface="Calibri"/>
                          <a:ea typeface="Times New Roman"/>
                          <a:cs typeface="Mangal"/>
                        </a:rPr>
                        <a:t>36</a:t>
                      </a:r>
                      <a:endParaRPr lang="en-US" sz="40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98">
                <a:tc>
                  <a:txBody>
                    <a:bodyPr/>
                    <a:lstStyle/>
                    <a:p>
                      <a:pPr marL="0" marR="0">
                        <a:lnSpc>
                          <a:spcPct val="115000"/>
                        </a:lnSpc>
                        <a:spcBef>
                          <a:spcPts val="0"/>
                        </a:spcBef>
                        <a:spcAft>
                          <a:spcPts val="0"/>
                        </a:spcAft>
                      </a:pPr>
                      <a:endParaRPr lang="en-US" sz="4800" b="1">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4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4800" b="1"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5777" name="Rectangle 1"/>
          <p:cNvSpPr>
            <a:spLocks noChangeArrowheads="1"/>
          </p:cNvSpPr>
          <p:nvPr/>
        </p:nvSpPr>
        <p:spPr bwMode="auto">
          <a:xfrm>
            <a:off x="0" y="0"/>
            <a:ext cx="24387048" cy="15388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5400" b="1" i="0" u="sng" strike="noStrike" cap="none" normalizeH="0" baseline="0" dirty="0" smtClean="0">
                <a:ln>
                  <a:noFill/>
                </a:ln>
                <a:solidFill>
                  <a:srgbClr val="7030A0"/>
                </a:solidFill>
                <a:effectLst/>
                <a:latin typeface="Calibri" pitchFamily="34" charset="0"/>
                <a:ea typeface="Times New Roman" pitchFamily="18" charset="0"/>
                <a:cs typeface="Mangal" pitchFamily="18" charset="0"/>
              </a:rPr>
              <a:t>30. Reading  Room Furniture</a:t>
            </a:r>
            <a:endParaRPr kumimoji="0" lang="en-US" sz="54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4253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77830" name="Rectangle 6"/>
          <p:cNvSpPr>
            <a:spLocks noChangeArrowheads="1"/>
          </p:cNvSpPr>
          <p:nvPr/>
        </p:nvSpPr>
        <p:spPr bwMode="auto">
          <a:xfrm>
            <a:off x="0" y="-2"/>
            <a:ext cx="24387175" cy="132651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lang="en-US" sz="4800" b="1" dirty="0" smtClean="0">
                <a:solidFill>
                  <a:srgbClr val="7030A0"/>
                </a:solidFill>
                <a:latin typeface="Calibri" pitchFamily="34" charset="0"/>
                <a:ea typeface="Times New Roman" pitchFamily="18" charset="0"/>
                <a:cs typeface="Mangal" pitchFamily="18" charset="0"/>
              </a:rPr>
              <a:t>31. CD List in Library</a:t>
            </a: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lang="en-US" sz="4800" b="1" dirty="0" smtClean="0">
                <a:solidFill>
                  <a:srgbClr val="7030A0"/>
                </a:solidFill>
                <a:latin typeface="Calibri" pitchFamily="34" charset="0"/>
                <a:ea typeface="Times New Roman" pitchFamily="18" charset="0"/>
                <a:cs typeface="Mangal" pitchFamily="18" charset="0"/>
              </a:rPr>
              <a:t>Tuz Aahe Maz Pasi							                                        1</a:t>
            </a: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Ms Office 2003 Bible						                                       </a:t>
            </a:r>
            <a:r>
              <a:rPr kumimoji="0" lang="en-US" sz="4800" b="1" i="0" u="none" strike="noStrike" cap="none" normalizeH="0" dirty="0" smtClean="0">
                <a:ln>
                  <a:noFill/>
                </a:ln>
                <a:solidFill>
                  <a:srgbClr val="7030A0"/>
                </a:solidFill>
                <a:effectLst/>
                <a:latin typeface="Calibri" pitchFamily="34" charset="0"/>
                <a:ea typeface="Times New Roman" pitchFamily="18" charset="0"/>
                <a:cs typeface="Mangal" pitchFamily="18" charset="0"/>
              </a:rPr>
              <a:t> </a:t>
            </a: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The Algorithm Design Manual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Foxconn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Tax Computation on CD 2005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Amazing Tools for Electronics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English Phonetics and Phonology (I)				                          1 	</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English Phonetics and Phonology (II)			                                 1	 	</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Comdex Computer Course Kit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Cambridge English Pronouncing Dictionary		                           2</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Genetics Student CD-Rom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Dr.Babasaheb Ambedkar 						                                 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Prism									                                                     9</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Computer Fundamentals. (Acc.No. 33697-33600)		                    4</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(Acc.No. 33670-33690)		                                                                 21</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Mastering Word 2000.      (Acc.No. 33723-33729)		                     7</a:t>
            </a:r>
            <a:endParaRPr kumimoji="0" lang="en-US" sz="48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Computer Programming and Data Structures (36867-36868)	        </a:t>
            </a:r>
            <a:r>
              <a:rPr kumimoji="0" lang="en-US" sz="48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2</a:t>
            </a:r>
            <a:endParaRPr kumimoji="0" lang="en-US" sz="4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4253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77830" name="Rectangle 6"/>
          <p:cNvSpPr>
            <a:spLocks noChangeArrowheads="1"/>
          </p:cNvSpPr>
          <p:nvPr/>
        </p:nvSpPr>
        <p:spPr bwMode="auto">
          <a:xfrm>
            <a:off x="0" y="-1"/>
            <a:ext cx="24387175" cy="116031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657350" algn="l"/>
              </a:tabLst>
            </a:pPr>
            <a:r>
              <a:rPr kumimoji="0" lang="en-US" sz="4800" b="1" i="0" u="sng" strike="noStrike" cap="none" normalizeH="0" baseline="0" dirty="0" smtClean="0">
                <a:ln>
                  <a:noFill/>
                </a:ln>
                <a:solidFill>
                  <a:srgbClr val="7030A0"/>
                </a:solidFill>
                <a:effectLst/>
                <a:latin typeface="Calibri" pitchFamily="34" charset="0"/>
                <a:ea typeface="Times New Roman" pitchFamily="18" charset="0"/>
                <a:cs typeface="Mangal" pitchFamily="18" charset="0"/>
              </a:rPr>
              <a:t>31. CD List in Library</a:t>
            </a:r>
            <a:endParaRPr kumimoji="0" lang="en-US" sz="48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endParaRPr kumimoji="0" lang="en-US" sz="28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Aazadi se Jiye                                           33942				 </a:t>
            </a:r>
            <a:r>
              <a:rPr lang="en-US" sz="4800" b="1" dirty="0" smtClean="0">
                <a:solidFill>
                  <a:srgbClr val="7030A0"/>
                </a:solidFill>
                <a:latin typeface="Calibri" pitchFamily="34" charset="0"/>
                <a:ea typeface="Times New Roman" pitchFamily="18" charset="0"/>
                <a:cs typeface="Mangal" pitchFamily="18" charset="0"/>
              </a:rPr>
              <a:t>       </a:t>
            </a: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Comdex Computer Course Kit             </a:t>
            </a:r>
            <a:r>
              <a:rPr kumimoji="0" lang="en-US" sz="4800" b="1" u="none" strike="noStrike" cap="none" normalizeH="0" dirty="0" smtClean="0">
                <a:ln>
                  <a:noFill/>
                </a:ln>
                <a:solidFill>
                  <a:srgbClr val="7030A0"/>
                </a:solidFill>
                <a:effectLst/>
                <a:latin typeface="Calibri" pitchFamily="34" charset="0"/>
                <a:ea typeface="Times New Roman" pitchFamily="18" charset="0"/>
                <a:cs typeface="Mangal" pitchFamily="18" charset="0"/>
              </a:rPr>
              <a:t> </a:t>
            </a: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34318			</a:t>
            </a:r>
            <a:r>
              <a:rPr kumimoji="0" lang="en-US" sz="4800" b="1" u="none" strike="noStrike" cap="none" normalizeH="0" dirty="0" smtClean="0">
                <a:ln>
                  <a:noFill/>
                </a:ln>
                <a:solidFill>
                  <a:srgbClr val="7030A0"/>
                </a:solidFill>
                <a:effectLst/>
                <a:latin typeface="Calibri" pitchFamily="34" charset="0"/>
                <a:ea typeface="Times New Roman" pitchFamily="18" charset="0"/>
                <a:cs typeface="Mangal" pitchFamily="18" charset="0"/>
              </a:rPr>
              <a:t>               </a:t>
            </a: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Mastering HTML 4 			                34417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Visual Basic	6 			                       34418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Genetics				                              34502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JAVA Script				                       35000-02			        3</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HTML, DHTML, Java Script, Perl, CGI  35007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VB Script				                              35009-35012		        4</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Prism					                              35106-35110		        5</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 Mastering Visual Basic 6 		          35285-35292		        8</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SQL,PL/SQL				                       35439-35443		        5</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Multimedia Magic			                35453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Upgrading and Repairing PC’s 	          35867-35870 &amp;35879	  5</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657350" algn="l"/>
              </a:tabLst>
            </a:pPr>
            <a:r>
              <a:rPr kumimoji="0" lang="en-US" sz="4800" b="1"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MBA-CET				                              36208				        1</a:t>
            </a:r>
            <a:endParaRPr kumimoji="0" lang="en-US" sz="4800" b="1" u="none" strike="noStrike" cap="none" normalizeH="0" baseline="0" dirty="0" smtClean="0">
              <a:ln>
                <a:noFill/>
              </a:ln>
              <a:solidFill>
                <a:srgbClr val="7030A0"/>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3074" name="AutoShape 2"/>
          <p:cNvSpPr>
            <a:spLocks noChangeShapeType="1"/>
          </p:cNvSpPr>
          <p:nvPr/>
        </p:nvSpPr>
        <p:spPr bwMode="auto">
          <a:xfrm>
            <a:off x="3219450" y="774700"/>
            <a:ext cx="18002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3" name="AutoShape 1"/>
          <p:cNvSpPr>
            <a:spLocks noChangeShapeType="1"/>
          </p:cNvSpPr>
          <p:nvPr/>
        </p:nvSpPr>
        <p:spPr bwMode="auto">
          <a:xfrm>
            <a:off x="3219450" y="739775"/>
            <a:ext cx="18002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5" name="Rectangle 3"/>
          <p:cNvSpPr>
            <a:spLocks noChangeArrowheads="1"/>
          </p:cNvSpPr>
          <p:nvPr/>
        </p:nvSpPr>
        <p:spPr bwMode="auto">
          <a:xfrm>
            <a:off x="0" y="0"/>
            <a:ext cx="24387175" cy="160967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4800" b="1" dirty="0" smtClean="0">
                <a:solidFill>
                  <a:srgbClr val="7030A0"/>
                </a:solidFill>
                <a:latin typeface="Calibri" pitchFamily="34" charset="0"/>
                <a:ea typeface="Times New Roman" pitchFamily="18" charset="0"/>
                <a:cs typeface="Mangal" pitchFamily="18" charset="0"/>
              </a:rPr>
              <a:t>31. CD List in Library</a:t>
            </a:r>
          </a:p>
          <a:p>
            <a:pPr marL="0" marR="0" lvl="0" indent="0" algn="l" defTabSz="914400" rtl="0" eaLnBrk="1" fontAlgn="base" latinLnBrk="0" hangingPunct="1">
              <a:lnSpc>
                <a:spcPct val="100000"/>
              </a:lnSpc>
              <a:spcBef>
                <a:spcPct val="0"/>
              </a:spcBef>
              <a:spcAft>
                <a:spcPct val="0"/>
              </a:spcAft>
              <a:buClrTx/>
              <a:buSzTx/>
              <a:tabLst/>
            </a:pPr>
            <a:endParaRPr kumimoji="0" lang="en-US" sz="4800" b="0"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endParaRPr>
          </a:p>
          <a:p>
            <a:pPr lvl="0"/>
            <a:r>
              <a:rPr lang="en-US" sz="4400" dirty="0" smtClean="0">
                <a:solidFill>
                  <a:srgbClr val="7030A0"/>
                </a:solidFill>
              </a:rPr>
              <a:t> </a:t>
            </a:r>
            <a:r>
              <a:rPr lang="en-US" sz="4800" b="1" dirty="0" smtClean="0">
                <a:solidFill>
                  <a:srgbClr val="7030A0"/>
                </a:solidFill>
                <a:latin typeface="Calibri" pitchFamily="34" charset="0"/>
                <a:ea typeface="Times New Roman" pitchFamily="18" charset="0"/>
                <a:cs typeface="Mangal" pitchFamily="18" charset="0"/>
              </a:rPr>
              <a:t>Oracle 9i PL/SQL Prog.		                                 36882		                 1</a:t>
            </a:r>
          </a:p>
          <a:p>
            <a:pPr lvl="0"/>
            <a:r>
              <a:rPr lang="en-US" sz="4800" b="1" dirty="0" smtClean="0">
                <a:solidFill>
                  <a:srgbClr val="7030A0"/>
                </a:solidFill>
                <a:latin typeface="Calibri" pitchFamily="34" charset="0"/>
                <a:ea typeface="Times New Roman" pitchFamily="18" charset="0"/>
                <a:cs typeface="Mangal" pitchFamily="18" charset="0"/>
              </a:rPr>
              <a:t>Spoken English			                                         36890		                 1 </a:t>
            </a:r>
          </a:p>
          <a:p>
            <a:pPr lvl="0"/>
            <a:r>
              <a:rPr lang="en-US" sz="4800" b="1" dirty="0" smtClean="0">
                <a:solidFill>
                  <a:srgbClr val="7030A0"/>
                </a:solidFill>
                <a:latin typeface="Calibri" pitchFamily="34" charset="0"/>
                <a:ea typeface="Times New Roman" pitchFamily="18" charset="0"/>
                <a:cs typeface="Mangal" pitchFamily="18" charset="0"/>
              </a:rPr>
              <a:t> Comdex Hardware and Networking Course Kit    36923-	                 1</a:t>
            </a:r>
          </a:p>
          <a:p>
            <a:pPr lvl="0"/>
            <a:r>
              <a:rPr lang="en-US" sz="4800" b="1" dirty="0" smtClean="0">
                <a:solidFill>
                  <a:srgbClr val="7030A0"/>
                </a:solidFill>
                <a:latin typeface="Calibri" pitchFamily="34" charset="0"/>
                <a:ea typeface="Times New Roman" pitchFamily="18" charset="0"/>
                <a:cs typeface="Mangal" pitchFamily="18" charset="0"/>
              </a:rPr>
              <a:t>RBI Annual Report ……….2006-07				                                     1</a:t>
            </a:r>
          </a:p>
          <a:p>
            <a:pPr lvl="0"/>
            <a:r>
              <a:rPr lang="en-US" sz="4800" b="1" dirty="0" smtClean="0">
                <a:solidFill>
                  <a:srgbClr val="7030A0"/>
                </a:solidFill>
                <a:latin typeface="Calibri" pitchFamily="34" charset="0"/>
                <a:ea typeface="Times New Roman" pitchFamily="18" charset="0"/>
                <a:cs typeface="Mangal" pitchFamily="18" charset="0"/>
              </a:rPr>
              <a:t>RBI Annual Report ……….2007-08				                                     1</a:t>
            </a:r>
          </a:p>
          <a:p>
            <a:pPr lvl="0"/>
            <a:r>
              <a:rPr lang="en-US" sz="4800" b="1" dirty="0" smtClean="0">
                <a:solidFill>
                  <a:srgbClr val="7030A0"/>
                </a:solidFill>
                <a:latin typeface="Calibri" pitchFamily="34" charset="0"/>
                <a:ea typeface="Times New Roman" pitchFamily="18" charset="0"/>
                <a:cs typeface="Mangal" pitchFamily="18" charset="0"/>
              </a:rPr>
              <a:t>RBI Annual Report ……….2008-09				                                     1</a:t>
            </a:r>
          </a:p>
          <a:p>
            <a:pPr lvl="0"/>
            <a:r>
              <a:rPr lang="en-US" sz="4800" b="1" dirty="0" smtClean="0">
                <a:solidFill>
                  <a:srgbClr val="7030A0"/>
                </a:solidFill>
                <a:latin typeface="Calibri" pitchFamily="34" charset="0"/>
                <a:ea typeface="Times New Roman" pitchFamily="18" charset="0"/>
                <a:cs typeface="Mangal" pitchFamily="18" charset="0"/>
              </a:rPr>
              <a:t>RBI Annual Report ……….2010-11				                                     1</a:t>
            </a:r>
          </a:p>
          <a:p>
            <a:pPr lvl="0"/>
            <a:r>
              <a:rPr lang="en-US" sz="4800" b="1" dirty="0" smtClean="0">
                <a:solidFill>
                  <a:srgbClr val="7030A0"/>
                </a:solidFill>
                <a:latin typeface="Calibri" pitchFamily="34" charset="0"/>
                <a:ea typeface="Times New Roman" pitchFamily="18" charset="0"/>
                <a:cs typeface="Mangal" pitchFamily="18" charset="0"/>
              </a:rPr>
              <a:t>RBI Report on trend and progress </a:t>
            </a:r>
          </a:p>
          <a:p>
            <a:r>
              <a:rPr lang="en-US" sz="4800" b="1" dirty="0" smtClean="0">
                <a:solidFill>
                  <a:srgbClr val="7030A0"/>
                </a:solidFill>
                <a:latin typeface="Calibri" pitchFamily="34" charset="0"/>
                <a:ea typeface="Times New Roman" pitchFamily="18" charset="0"/>
                <a:cs typeface="Mangal" pitchFamily="18" charset="0"/>
              </a:rPr>
              <a:t>Banking in India …………..2007-08				                                     1 </a:t>
            </a:r>
          </a:p>
          <a:p>
            <a:pPr lvl="0"/>
            <a:r>
              <a:rPr lang="en-US" sz="4800" b="1" dirty="0" smtClean="0">
                <a:solidFill>
                  <a:srgbClr val="7030A0"/>
                </a:solidFill>
                <a:latin typeface="Calibri" pitchFamily="34" charset="0"/>
                <a:ea typeface="Times New Roman" pitchFamily="18" charset="0"/>
                <a:cs typeface="Mangal" pitchFamily="18" charset="0"/>
              </a:rPr>
              <a:t> RBI Report on trend and progress </a:t>
            </a:r>
          </a:p>
          <a:p>
            <a:r>
              <a:rPr lang="en-US" sz="4800" b="1" dirty="0" smtClean="0">
                <a:solidFill>
                  <a:srgbClr val="7030A0"/>
                </a:solidFill>
                <a:latin typeface="Calibri" pitchFamily="34" charset="0"/>
                <a:ea typeface="Times New Roman" pitchFamily="18" charset="0"/>
                <a:cs typeface="Mangal" pitchFamily="18" charset="0"/>
              </a:rPr>
              <a:t>Banking in India …………..2008-09				                                     1              </a:t>
            </a:r>
          </a:p>
          <a:p>
            <a:pPr lvl="0"/>
            <a:r>
              <a:rPr lang="en-US" sz="4800" b="1" dirty="0" smtClean="0">
                <a:solidFill>
                  <a:srgbClr val="7030A0"/>
                </a:solidFill>
                <a:latin typeface="Calibri" pitchFamily="34" charset="0"/>
                <a:ea typeface="Times New Roman" pitchFamily="18" charset="0"/>
                <a:cs typeface="Mangal" pitchFamily="18" charset="0"/>
              </a:rPr>
              <a:t>RBI Report on trend and progress </a:t>
            </a:r>
          </a:p>
          <a:p>
            <a:r>
              <a:rPr lang="en-US" sz="4800" b="1" dirty="0" smtClean="0">
                <a:solidFill>
                  <a:srgbClr val="7030A0"/>
                </a:solidFill>
                <a:latin typeface="Calibri" pitchFamily="34" charset="0"/>
                <a:ea typeface="Times New Roman" pitchFamily="18" charset="0"/>
                <a:cs typeface="Mangal" pitchFamily="18" charset="0"/>
              </a:rPr>
              <a:t>Banking in India …………..2010-11				                                     1</a:t>
            </a:r>
          </a:p>
          <a:p>
            <a:pPr lvl="0"/>
            <a:r>
              <a:rPr lang="en-US" sz="4800" b="1" dirty="0" smtClean="0">
                <a:solidFill>
                  <a:srgbClr val="7030A0"/>
                </a:solidFill>
                <a:latin typeface="Calibri" pitchFamily="34" charset="0"/>
                <a:ea typeface="Times New Roman" pitchFamily="18" charset="0"/>
                <a:cs typeface="Mangal" pitchFamily="18" charset="0"/>
              </a:rPr>
              <a:t>													</a:t>
            </a:r>
            <a:endParaRPr lang="en-US" sz="4000" b="1" dirty="0" smtClean="0">
              <a:solidFill>
                <a:srgbClr val="7030A0"/>
              </a:solidFill>
              <a:latin typeface="Calibri" pitchFamily="34" charset="0"/>
              <a:ea typeface="Times New Roman" pitchFamily="18" charset="0"/>
              <a:cs typeface="Mangal" pitchFamily="18" charset="0"/>
            </a:endParaRPr>
          </a:p>
          <a:p>
            <a:r>
              <a:rPr lang="en-US" sz="4400" b="1" dirty="0" smtClean="0">
                <a:solidFill>
                  <a:srgbClr val="7030A0"/>
                </a:solidFill>
              </a:rPr>
              <a:t> </a:t>
            </a:r>
          </a:p>
          <a:p>
            <a:r>
              <a:rPr lang="en-US" sz="3600" dirty="0" smtClean="0">
                <a:solidFill>
                  <a:srgbClr val="7030A0"/>
                </a:solidFill>
              </a:rPr>
              <a:t> </a:t>
            </a:r>
          </a:p>
          <a:p>
            <a:r>
              <a:rPr lang="en-US" sz="3600" dirty="0" smtClean="0">
                <a:solidFill>
                  <a:srgbClr val="7030A0"/>
                </a:solidFill>
              </a:rPr>
              <a:t> </a:t>
            </a:r>
          </a:p>
          <a:p>
            <a:r>
              <a:rPr lang="en-US" sz="3600" dirty="0" smtClean="0"/>
              <a:t> </a:t>
            </a:r>
          </a:p>
          <a:p>
            <a:r>
              <a:rPr lang="en-US" sz="3600" dirty="0" smtClean="0"/>
              <a:t> </a:t>
            </a:r>
          </a:p>
          <a:p>
            <a:r>
              <a:rPr lang="en-US" sz="36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3075" name="Rectangle 3"/>
          <p:cNvSpPr>
            <a:spLocks noChangeArrowheads="1"/>
          </p:cNvSpPr>
          <p:nvPr/>
        </p:nvSpPr>
        <p:spPr bwMode="auto">
          <a:xfrm>
            <a:off x="0" y="0"/>
            <a:ext cx="24387175"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a:r>
              <a:rPr lang="en-US" sz="32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2"/>
          <p:cNvSpPr/>
          <p:nvPr/>
        </p:nvSpPr>
        <p:spPr>
          <a:xfrm>
            <a:off x="0" y="0"/>
            <a:ext cx="24387048" cy="12403395"/>
          </a:xfrm>
          <a:prstGeom prst="rect">
            <a:avLst/>
          </a:prstGeom>
        </p:spPr>
        <p:txBody>
          <a:bodyPr wrap="square">
            <a:spAutoFit/>
          </a:bodyPr>
          <a:lstStyle/>
          <a:p>
            <a:pPr lvl="0"/>
            <a:endParaRPr lang="en-US" sz="4400" dirty="0" smtClean="0"/>
          </a:p>
          <a:p>
            <a:pPr lvl="0"/>
            <a:endParaRPr lang="en-US" sz="4400" dirty="0" smtClean="0"/>
          </a:p>
          <a:p>
            <a:pPr lvl="0"/>
            <a:endParaRPr lang="en-US" sz="4400" dirty="0" smtClean="0"/>
          </a:p>
          <a:p>
            <a:pPr lvl="0"/>
            <a:endParaRPr lang="en-US" sz="4400" dirty="0" smtClean="0"/>
          </a:p>
          <a:p>
            <a:pPr lvl="0"/>
            <a:r>
              <a:rPr lang="en-US" sz="4800" b="1" dirty="0" smtClean="0">
                <a:solidFill>
                  <a:srgbClr val="19AF27"/>
                </a:solidFill>
                <a:latin typeface="Calibri" pitchFamily="34" charset="0"/>
                <a:ea typeface="Times New Roman" pitchFamily="18" charset="0"/>
                <a:cs typeface="Mangal" pitchFamily="18" charset="0"/>
              </a:rPr>
              <a:t>Navya Vaibhavachi Swapne  Sajavi</a:t>
            </a:r>
          </a:p>
          <a:p>
            <a:r>
              <a:rPr lang="en-US" sz="4800" b="1" dirty="0" smtClean="0">
                <a:solidFill>
                  <a:srgbClr val="19AF27"/>
                </a:solidFill>
                <a:latin typeface="Calibri" pitchFamily="34" charset="0"/>
                <a:ea typeface="Times New Roman" pitchFamily="18" charset="0"/>
                <a:cs typeface="Mangal" pitchFamily="18" charset="0"/>
              </a:rPr>
              <a:t>Avinash  Dharmadhikari Yanchi  Katha Mala            	14 </a:t>
            </a:r>
          </a:p>
          <a:p>
            <a:pPr lvl="0"/>
            <a:r>
              <a:rPr lang="en-US" sz="4800" b="1" dirty="0" smtClean="0">
                <a:solidFill>
                  <a:srgbClr val="19AF27"/>
                </a:solidFill>
                <a:latin typeface="Calibri" pitchFamily="34" charset="0"/>
                <a:ea typeface="Times New Roman" pitchFamily="18" charset="0"/>
                <a:cs typeface="Mangal" pitchFamily="18" charset="0"/>
              </a:rPr>
              <a:t>Discrete Mathematics (Complete Guide)			  1 </a:t>
            </a:r>
          </a:p>
          <a:p>
            <a:pPr lvl="0"/>
            <a:r>
              <a:rPr lang="en-US" sz="4800" b="1" dirty="0" smtClean="0">
                <a:solidFill>
                  <a:srgbClr val="19AF27"/>
                </a:solidFill>
                <a:latin typeface="Calibri" pitchFamily="34" charset="0"/>
                <a:ea typeface="Times New Roman" pitchFamily="18" charset="0"/>
                <a:cs typeface="Mangal" pitchFamily="18" charset="0"/>
              </a:rPr>
              <a:t> Java A very fast way to learn					               1</a:t>
            </a:r>
          </a:p>
          <a:p>
            <a:pPr lvl="0"/>
            <a:r>
              <a:rPr lang="en-US" sz="4800" b="1" dirty="0" smtClean="0">
                <a:solidFill>
                  <a:srgbClr val="19AF27"/>
                </a:solidFill>
                <a:latin typeface="Calibri" pitchFamily="34" charset="0"/>
                <a:ea typeface="Times New Roman" pitchFamily="18" charset="0"/>
                <a:cs typeface="Mangal" pitchFamily="18" charset="0"/>
              </a:rPr>
              <a:t>Data Structure A very fast way to learn			        1</a:t>
            </a:r>
          </a:p>
          <a:p>
            <a:pPr lvl="0"/>
            <a:r>
              <a:rPr lang="en-US" sz="4800" b="1" dirty="0" smtClean="0">
                <a:solidFill>
                  <a:srgbClr val="19AF27"/>
                </a:solidFill>
                <a:latin typeface="Calibri" pitchFamily="34" charset="0"/>
                <a:ea typeface="Times New Roman" pitchFamily="18" charset="0"/>
                <a:cs typeface="Mangal" pitchFamily="18" charset="0"/>
              </a:rPr>
              <a:t> C- Rapid 								                            1</a:t>
            </a:r>
          </a:p>
          <a:p>
            <a:pPr lvl="0"/>
            <a:r>
              <a:rPr lang="en-US" sz="4800" b="1" dirty="0" smtClean="0">
                <a:solidFill>
                  <a:srgbClr val="19AF27"/>
                </a:solidFill>
                <a:latin typeface="Calibri" pitchFamily="34" charset="0"/>
                <a:ea typeface="Times New Roman" pitchFamily="18" charset="0"/>
                <a:cs typeface="Mangal" pitchFamily="18" charset="0"/>
              </a:rPr>
              <a:t> Visual Basic 6.0 A very simple way to learn		        1</a:t>
            </a:r>
          </a:p>
          <a:p>
            <a:pPr lvl="0"/>
            <a:r>
              <a:rPr lang="en-US" sz="4800" b="1" dirty="0" smtClean="0">
                <a:solidFill>
                  <a:srgbClr val="19AF27"/>
                </a:solidFill>
                <a:latin typeface="Calibri" pitchFamily="34" charset="0"/>
                <a:ea typeface="Times New Roman" pitchFamily="18" charset="0"/>
                <a:cs typeface="Mangal" pitchFamily="18" charset="0"/>
              </a:rPr>
              <a:t>VB.NET A very simple way to learn				        1</a:t>
            </a:r>
          </a:p>
          <a:p>
            <a:pPr lvl="0"/>
            <a:r>
              <a:rPr lang="en-US" sz="4800" b="1" dirty="0" smtClean="0">
                <a:solidFill>
                  <a:srgbClr val="19AF27"/>
                </a:solidFill>
                <a:latin typeface="Calibri" pitchFamily="34" charset="0"/>
                <a:ea typeface="Times New Roman" pitchFamily="18" charset="0"/>
                <a:cs typeface="Mangal" pitchFamily="18" charset="0"/>
              </a:rPr>
              <a:t>C ++ A very fast way to learn					               1</a:t>
            </a:r>
          </a:p>
          <a:p>
            <a:pPr lvl="0"/>
            <a:r>
              <a:rPr lang="en-US" sz="4800" b="1" dirty="0" smtClean="0">
                <a:solidFill>
                  <a:srgbClr val="19AF27"/>
                </a:solidFill>
                <a:latin typeface="Calibri" pitchFamily="34" charset="0"/>
                <a:ea typeface="Times New Roman" pitchFamily="18" charset="0"/>
                <a:cs typeface="Mangal" pitchFamily="18" charset="0"/>
              </a:rPr>
              <a:t>Modern ABC of chemistry		38865			        1</a:t>
            </a:r>
          </a:p>
          <a:p>
            <a:r>
              <a:rPr lang="en-US" sz="4800" b="1" dirty="0" smtClean="0">
                <a:solidFill>
                  <a:srgbClr val="19AF27"/>
                </a:solidFill>
                <a:latin typeface="Calibri" pitchFamily="34" charset="0"/>
                <a:ea typeface="Times New Roman" pitchFamily="18" charset="0"/>
                <a:cs typeface="Mangal" pitchFamily="18" charset="0"/>
              </a:rPr>
              <a:t>								Total 	                128 														</a:t>
            </a:r>
          </a:p>
          <a:p>
            <a:r>
              <a:rPr lang="en-US" sz="4800" b="1" dirty="0" smtClean="0">
                <a:latin typeface="Calibri" pitchFamily="34" charset="0"/>
                <a:ea typeface="Times New Roman" pitchFamily="18" charset="0"/>
                <a:cs typeface="Mangal" pitchFamily="18" charset="0"/>
              </a:rPr>
              <a:t> </a:t>
            </a:r>
          </a:p>
        </p:txBody>
      </p:sp>
      <p:sp>
        <p:nvSpPr>
          <p:cNvPr id="14" name="Rectangle 13"/>
          <p:cNvSpPr/>
          <p:nvPr/>
        </p:nvSpPr>
        <p:spPr>
          <a:xfrm>
            <a:off x="0" y="-46167"/>
            <a:ext cx="24386921" cy="830997"/>
          </a:xfrm>
          <a:prstGeom prst="rect">
            <a:avLst/>
          </a:prstGeom>
        </p:spPr>
        <p:txBody>
          <a:bodyPr wrap="square">
            <a:spAutoFit/>
          </a:bodyPr>
          <a:lstStyle/>
          <a:p>
            <a:pPr lvl="0" algn="ctr" fontAlgn="base">
              <a:spcBef>
                <a:spcPct val="0"/>
              </a:spcBef>
              <a:spcAft>
                <a:spcPct val="0"/>
              </a:spcAft>
              <a:tabLst>
                <a:tab pos="1657350" algn="l"/>
              </a:tabLst>
            </a:pPr>
            <a:r>
              <a:rPr lang="en-US" sz="4800" b="1" dirty="0" smtClean="0">
                <a:solidFill>
                  <a:srgbClr val="0070C0"/>
                </a:solidFill>
                <a:latin typeface="Calibri" pitchFamily="34" charset="0"/>
                <a:ea typeface="Times New Roman" pitchFamily="18" charset="0"/>
                <a:cs typeface="Mangal" pitchFamily="18" charset="0"/>
              </a:rPr>
              <a:t>31. CD List in Library</a:t>
            </a:r>
          </a:p>
        </p:txBody>
      </p:sp>
    </p:spTree>
  </p:cSld>
  <p:clrMapOvr>
    <a:masterClrMapping/>
  </p:clrMapOvr>
  <p:transition>
    <p:circl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7" y="0"/>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0"/>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3075" name="Rectangle 3"/>
          <p:cNvSpPr>
            <a:spLocks noChangeArrowheads="1"/>
          </p:cNvSpPr>
          <p:nvPr/>
        </p:nvSpPr>
        <p:spPr bwMode="auto">
          <a:xfrm>
            <a:off x="0" y="0"/>
            <a:ext cx="24387175"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a:r>
              <a:rPr lang="en-US" sz="3200" dirty="0" smtClean="0"/>
              <a:t>	</a:t>
            </a:r>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3" name="Table 12"/>
          <p:cNvGraphicFramePr>
            <a:graphicFrameLocks noGrp="1"/>
          </p:cNvGraphicFramePr>
          <p:nvPr/>
        </p:nvGraphicFramePr>
        <p:xfrm>
          <a:off x="4231757" y="2431435"/>
          <a:ext cx="15374679" cy="10094976"/>
        </p:xfrm>
        <a:graphic>
          <a:graphicData uri="http://schemas.openxmlformats.org/drawingml/2006/table">
            <a:tbl>
              <a:tblPr/>
              <a:tblGrid>
                <a:gridCol w="1962694"/>
                <a:gridCol w="4205773"/>
                <a:gridCol w="3329570"/>
                <a:gridCol w="5876642"/>
              </a:tblGrid>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Sr. No.</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From Date</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Till Date</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For Purpose</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1</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9/12/2021</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21/12/2021</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smtClean="0">
                          <a:solidFill>
                            <a:srgbClr val="7030A0"/>
                          </a:solidFill>
                          <a:latin typeface="Calibri"/>
                          <a:ea typeface="Times New Roman"/>
                          <a:cs typeface="Mangal"/>
                        </a:rPr>
                        <a:t>Yoga </a:t>
                      </a:r>
                      <a:r>
                        <a:rPr lang="en-US" sz="3600" b="1" i="0" dirty="0">
                          <a:solidFill>
                            <a:srgbClr val="7030A0"/>
                          </a:solidFill>
                          <a:latin typeface="Calibri"/>
                          <a:ea typeface="Times New Roman"/>
                          <a:cs typeface="Mangal"/>
                        </a:rPr>
                        <a:t>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2</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16/09/2022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21/09/2022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5/10/2022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10/10/2022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4</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28/10/2022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01/11/2022</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5</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03/05/2023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08/05/2023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6</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31/05/2023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05/06/2023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7</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05/07/2023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10/07/2023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8</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25/07/2023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30/07/2023</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9</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09/08/2023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13/08/2023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10</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17/04/2024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22/04/2024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11</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13/05/2024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19/05/2024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12</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14/06/2024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19/06/2024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13</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17/07/2024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22/07/2024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311">
                <a:tc>
                  <a:txBody>
                    <a:bodyPr/>
                    <a:lstStyle/>
                    <a:p>
                      <a:pPr marL="0" marR="0" algn="just">
                        <a:lnSpc>
                          <a:spcPct val="115000"/>
                        </a:lnSpc>
                        <a:spcBef>
                          <a:spcPts val="0"/>
                        </a:spcBef>
                        <a:spcAft>
                          <a:spcPts val="0"/>
                        </a:spcAft>
                      </a:pPr>
                      <a:r>
                        <a:rPr lang="en-US" sz="3600" b="1" i="0" dirty="0">
                          <a:solidFill>
                            <a:srgbClr val="7030A0"/>
                          </a:solidFill>
                          <a:latin typeface="Calibri"/>
                          <a:ea typeface="Times New Roman"/>
                          <a:cs typeface="Mangal"/>
                        </a:rPr>
                        <a:t>14</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10/08/2024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i="0">
                          <a:solidFill>
                            <a:srgbClr val="7030A0"/>
                          </a:solidFill>
                          <a:latin typeface="Calibri"/>
                          <a:ea typeface="Times New Roman"/>
                          <a:cs typeface="Mangal"/>
                        </a:rPr>
                        <a:t>15/08/2024</a:t>
                      </a:r>
                      <a:endParaRPr lang="en-US" sz="2800" b="1" i="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3600" b="1" i="0" dirty="0">
                          <a:solidFill>
                            <a:srgbClr val="7030A0"/>
                          </a:solidFill>
                          <a:latin typeface="Calibri"/>
                          <a:ea typeface="Times New Roman"/>
                          <a:cs typeface="Mangal"/>
                        </a:rPr>
                        <a:t>Yoga Dhyandharana Camp</a:t>
                      </a:r>
                      <a:endParaRPr lang="en-US" sz="2800" b="1" i="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214">
                <a:tc>
                  <a:txBody>
                    <a:bodyPr/>
                    <a:lstStyle/>
                    <a:p>
                      <a:pPr marL="0" marR="0" algn="just">
                        <a:lnSpc>
                          <a:spcPct val="115000"/>
                        </a:lnSpc>
                        <a:spcBef>
                          <a:spcPts val="0"/>
                        </a:spcBef>
                        <a:spcAft>
                          <a:spcPts val="0"/>
                        </a:spcAft>
                      </a:pPr>
                      <a:r>
                        <a:rPr kumimoji="0" lang="en-US" sz="3600" b="1" i="0" kern="1200" dirty="0" smtClean="0">
                          <a:solidFill>
                            <a:srgbClr val="7030A0"/>
                          </a:solidFill>
                          <a:latin typeface="Calibri"/>
                          <a:ea typeface="Times New Roman"/>
                          <a:cs typeface="Mangal"/>
                        </a:rPr>
                        <a:t>15</a:t>
                      </a:r>
                      <a:endParaRPr kumimoji="0" lang="en-US" sz="3600" b="1" i="0"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kumimoji="0" lang="en-US" sz="3600" b="1" i="0" kern="1200" dirty="0" smtClean="0">
                          <a:solidFill>
                            <a:srgbClr val="7030A0"/>
                          </a:solidFill>
                          <a:latin typeface="Calibri"/>
                          <a:ea typeface="Times New Roman"/>
                          <a:cs typeface="Mangal"/>
                        </a:rPr>
                        <a:t>16/10/2024</a:t>
                      </a:r>
                      <a:endParaRPr kumimoji="0" lang="en-US" sz="3600" b="1" i="0"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kumimoji="0" lang="en-US" sz="3600" b="1" i="0" kern="1200" dirty="0" smtClean="0">
                          <a:solidFill>
                            <a:srgbClr val="7030A0"/>
                          </a:solidFill>
                          <a:latin typeface="Calibri"/>
                          <a:ea typeface="Times New Roman"/>
                          <a:cs typeface="Mangal"/>
                        </a:rPr>
                        <a:t>21/10/2024</a:t>
                      </a:r>
                      <a:endParaRPr kumimoji="0" lang="en-US" sz="3600" b="1" i="0" kern="1200" dirty="0">
                        <a:solidFill>
                          <a:srgbClr val="7030A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kumimoji="0" lang="en-US" sz="3600" b="1" i="0" kern="1200" dirty="0" smtClean="0">
                          <a:solidFill>
                            <a:srgbClr val="7030A0"/>
                          </a:solidFill>
                          <a:latin typeface="Calibri"/>
                          <a:ea typeface="Times New Roman"/>
                          <a:cs typeface="Mangal"/>
                        </a:rPr>
                        <a:t>Yoga Dhyandharana Camp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50" name="Rectangle 2"/>
          <p:cNvSpPr>
            <a:spLocks noChangeArrowheads="1"/>
          </p:cNvSpPr>
          <p:nvPr/>
        </p:nvSpPr>
        <p:spPr bwMode="auto">
          <a:xfrm>
            <a:off x="0" y="0"/>
            <a:ext cx="22742444" cy="243143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B050"/>
                </a:solidFill>
                <a:effectLst/>
                <a:latin typeface="Calibri" pitchFamily="34" charset="0"/>
                <a:ea typeface="Times New Roman" pitchFamily="18" charset="0"/>
                <a:cs typeface="Mangal" pitchFamily="18" charset="0"/>
              </a:rPr>
              <a:t>The College  Has given the conference hall for Yoga Dhyandharana Camp to Art of Living Branch Manwath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B050"/>
                </a:solidFill>
                <a:effectLst/>
                <a:latin typeface="Calibri" pitchFamily="34" charset="0"/>
                <a:ea typeface="Times New Roman" pitchFamily="18" charset="0"/>
                <a:cs typeface="Mangal" pitchFamily="18" charset="0"/>
              </a:rPr>
              <a:t>for Fourteen times without any charge</a:t>
            </a:r>
            <a:r>
              <a:rPr kumimoji="0" lang="en-US" sz="1400" b="1" i="0" u="none" strike="noStrike" cap="none" normalizeH="0" baseline="0" dirty="0" smtClean="0">
                <a:ln>
                  <a:noFill/>
                </a:ln>
                <a:solidFill>
                  <a:srgbClr val="00B050"/>
                </a:solidFill>
                <a:effectLst/>
                <a:latin typeface="Calibri" pitchFamily="34" charset="0"/>
                <a:ea typeface="Times New Roman" pitchFamily="18" charset="0"/>
                <a:cs typeface="Mangal" pitchFamily="18" charset="0"/>
              </a:rPr>
              <a:t>.</a:t>
            </a:r>
            <a:endParaRPr kumimoji="0" lang="en-US" sz="1800" b="0" i="0" u="none" strike="noStrike" cap="none" normalizeH="0" baseline="0" dirty="0" smtClean="0">
              <a:ln>
                <a:noFill/>
              </a:ln>
              <a:solidFill>
                <a:srgbClr val="00B050"/>
              </a:solidFill>
              <a:effectLst/>
              <a:latin typeface="Arial" pitchFamily="34" charset="0"/>
              <a:cs typeface="Arial" pitchFamily="34" charset="0"/>
            </a:endParaRPr>
          </a:p>
        </p:txBody>
      </p:sp>
      <p:sp>
        <p:nvSpPr>
          <p:cNvPr id="2051" name="Rectangle 3"/>
          <p:cNvSpPr>
            <a:spLocks noChangeArrowheads="1"/>
          </p:cNvSpPr>
          <p:nvPr/>
        </p:nvSpPr>
        <p:spPr bwMode="auto">
          <a:xfrm>
            <a:off x="0" y="0"/>
            <a:ext cx="2438704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B0F0"/>
                </a:solidFill>
                <a:effectLst/>
                <a:latin typeface="Calibri" pitchFamily="34" charset="0"/>
                <a:ea typeface="Times New Roman" pitchFamily="18" charset="0"/>
                <a:cs typeface="Mangal" pitchFamily="18" charset="0"/>
              </a:rPr>
              <a:t>32. K.K.M.COLLEGE, MANWATH</a:t>
            </a:r>
            <a:endParaRPr kumimoji="0" lang="en-US" sz="4400" b="0" i="0" u="none" strike="noStrike" cap="none" normalizeH="0" baseline="0" dirty="0" smtClean="0">
              <a:ln>
                <a:noFill/>
              </a:ln>
              <a:solidFill>
                <a:srgbClr val="00B0F0"/>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84730" y="-97195"/>
            <a:ext cx="24387048" cy="13716000"/>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1"/>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3075" name="Rectangle 3"/>
          <p:cNvSpPr>
            <a:spLocks noChangeArrowheads="1"/>
          </p:cNvSpPr>
          <p:nvPr/>
        </p:nvSpPr>
        <p:spPr bwMode="auto">
          <a:xfrm>
            <a:off x="0" y="0"/>
            <a:ext cx="24387175"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a:r>
              <a:rPr lang="en-US" sz="3200" dirty="0" smtClean="0"/>
              <a:t>	</a:t>
            </a:r>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184730"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4" name="Rectangle 1"/>
          <p:cNvSpPr>
            <a:spLocks noChangeArrowheads="1"/>
          </p:cNvSpPr>
          <p:nvPr/>
        </p:nvSpPr>
        <p:spPr bwMode="auto">
          <a:xfrm>
            <a:off x="0" y="0"/>
            <a:ext cx="24387048"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48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eaLnBrk="0" fontAlgn="base" hangingPunct="0">
              <a:spcBef>
                <a:spcPct val="0"/>
              </a:spcBef>
              <a:spcAft>
                <a:spcPct val="0"/>
              </a:spcAft>
            </a:pPr>
            <a:endParaRPr kumimoji="0" lang="en-US" sz="5400" b="1" i="0" u="none" strike="noStrike" cap="none" normalizeH="0" baseline="0" dirty="0" smtClean="0">
              <a:ln>
                <a:noFill/>
              </a:ln>
              <a:solidFill>
                <a:schemeClr val="tx1"/>
              </a:solidFill>
              <a:effectLst/>
              <a:latin typeface="Calibri" pitchFamily="34" charset="0"/>
              <a:cs typeface="Mangal" pitchFamily="18" charset="0"/>
            </a:endParaRPr>
          </a:p>
          <a:p>
            <a:pPr lvl="0" eaLnBrk="0" fontAlgn="base" hangingPunct="0">
              <a:spcBef>
                <a:spcPct val="0"/>
              </a:spcBef>
              <a:spcAft>
                <a:spcPct val="0"/>
              </a:spcAft>
            </a:pPr>
            <a:endParaRPr kumimoji="0" lang="en-US" sz="5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8" name="Table 17"/>
          <p:cNvGraphicFramePr>
            <a:graphicFrameLocks noGrp="1"/>
          </p:cNvGraphicFramePr>
          <p:nvPr/>
        </p:nvGraphicFramePr>
        <p:xfrm>
          <a:off x="1233377" y="2185214"/>
          <a:ext cx="21286381" cy="11356848"/>
        </p:xfrm>
        <a:graphic>
          <a:graphicData uri="http://schemas.openxmlformats.org/drawingml/2006/table">
            <a:tbl>
              <a:tblPr/>
              <a:tblGrid>
                <a:gridCol w="2168145"/>
                <a:gridCol w="11509958"/>
                <a:gridCol w="7608278"/>
              </a:tblGrid>
              <a:tr h="1154846">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Sr. No.</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Description</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No. of Course  /Paper Presentation/ Academic Contribution</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1</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Refresher Course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2 Times</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2</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Short Term Course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1 Times</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3</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Research Paper Published in Journals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7 Times</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4</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Research Paper Published in Book Chapter</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6 Times</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5</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Paper Presented in International &amp; National Conference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9 Times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971">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6</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Without Paper Presentation Workshop Contribution</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3 Times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4846">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7</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In every Year Yearly Camp of NSS Dr. Sachin Chobe Delver his Speech on Different Issue.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4  Times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4846">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8</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Dr. Sachin Chobe Worked as Yoga Teacher on the occasion of International Yogaday in our College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2 Years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4846">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9</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Dr. Sachin Chobe Worked as Cap officer for S.R.T.M. University Examination Academic Year 2020-21 &amp; 2021-22</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2 Years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4597">
                <a:tc>
                  <a:txBody>
                    <a:bodyPr/>
                    <a:lstStyle/>
                    <a:p>
                      <a:pPr marL="0" marR="0" algn="just">
                        <a:lnSpc>
                          <a:spcPct val="115000"/>
                        </a:lnSpc>
                        <a:spcBef>
                          <a:spcPts val="0"/>
                        </a:spcBef>
                        <a:spcAft>
                          <a:spcPts val="0"/>
                        </a:spcAft>
                      </a:pPr>
                      <a:r>
                        <a:rPr lang="en-US" sz="3600" b="1">
                          <a:solidFill>
                            <a:srgbClr val="002060"/>
                          </a:solidFill>
                          <a:latin typeface="Calibri"/>
                          <a:ea typeface="Times New Roman"/>
                          <a:cs typeface="Mangal"/>
                        </a:rPr>
                        <a:t>10</a:t>
                      </a:r>
                      <a:endParaRPr lang="en-US" sz="360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Dr. Sachin Chobe Worked as Member of Different  Committee such a library Committee, Katariya Prize Distribution  Committee, Manvata Ank Committee, Publicity Committee &amp; Debate Committee</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600" b="1" dirty="0">
                          <a:solidFill>
                            <a:srgbClr val="002060"/>
                          </a:solidFill>
                          <a:latin typeface="Calibri"/>
                          <a:ea typeface="Times New Roman"/>
                          <a:cs typeface="Mangal"/>
                        </a:rPr>
                        <a:t>5 Years</a:t>
                      </a:r>
                      <a:endParaRPr lang="en-US" sz="3600" dirty="0">
                        <a:solidFill>
                          <a:srgbClr val="002060"/>
                        </a:solidFill>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0113" name="Rectangle 1"/>
          <p:cNvSpPr>
            <a:spLocks noChangeArrowheads="1"/>
          </p:cNvSpPr>
          <p:nvPr/>
        </p:nvSpPr>
        <p:spPr bwMode="auto">
          <a:xfrm>
            <a:off x="0" y="0"/>
            <a:ext cx="24387048" cy="21852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7030A0"/>
                </a:solidFill>
                <a:effectLst/>
                <a:latin typeface="Calibri" pitchFamily="34" charset="0"/>
                <a:ea typeface="Times New Roman" pitchFamily="18" charset="0"/>
                <a:cs typeface="Mangal" pitchFamily="18" charset="0"/>
              </a:rPr>
              <a:t>33. K.K.M.COLLEGE, MANWATH</a:t>
            </a:r>
            <a:endParaRPr kumimoji="0" lang="en-US" sz="48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7030A0"/>
                </a:solidFill>
                <a:effectLst/>
                <a:latin typeface="Calibri" pitchFamily="34" charset="0"/>
                <a:ea typeface="Times New Roman" pitchFamily="18" charset="0"/>
                <a:cs typeface="Mangal" pitchFamily="18" charset="0"/>
              </a:rPr>
              <a:t>DEPARTMENT OF LIBRARY</a:t>
            </a:r>
            <a:endParaRPr kumimoji="0" lang="en-US" sz="4800" b="0" i="0" u="none" strike="noStrike" cap="none" normalizeH="0" baseline="0" dirty="0" smtClean="0">
              <a:ln>
                <a:noFill/>
              </a:ln>
              <a:solidFill>
                <a:srgbClr val="7030A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7030A0"/>
                </a:solidFill>
                <a:effectLst/>
                <a:latin typeface="Calibri" pitchFamily="34" charset="0"/>
                <a:ea typeface="Times New Roman" pitchFamily="18" charset="0"/>
                <a:cs typeface="Mangal" pitchFamily="18" charset="0"/>
              </a:rPr>
              <a:t>Librarian Dr. Sachin Chobe Academic &amp; Research Contribution in Assessment  NAAC Period</a:t>
            </a:r>
            <a:r>
              <a:rPr kumimoji="0" lang="en-US" sz="36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24571778" cy="14085333"/>
          </a:xfrm>
          <a:prstGeom prst="rect">
            <a:avLst/>
          </a:prstGeom>
        </p:spPr>
      </p:pic>
      <p:sp>
        <p:nvSpPr>
          <p:cNvPr id="3" name="Shape 0"/>
          <p:cNvSpPr/>
          <p:nvPr/>
        </p:nvSpPr>
        <p:spPr>
          <a:xfrm>
            <a:off x="23370921" y="10515600"/>
            <a:ext cx="1016127" cy="3200400"/>
          </a:xfrm>
          <a:prstGeom prst="rect">
            <a:avLst/>
          </a:prstGeom>
          <a:noFill/>
          <a:ln/>
        </p:spPr>
      </p:sp>
      <p:sp>
        <p:nvSpPr>
          <p:cNvPr id="5" name="Shape 1"/>
          <p:cNvSpPr/>
          <p:nvPr/>
        </p:nvSpPr>
        <p:spPr>
          <a:xfrm>
            <a:off x="12981022" y="1435100"/>
            <a:ext cx="10543493" cy="11125200"/>
          </a:xfrm>
          <a:prstGeom prst="roundRect">
            <a:avLst>
              <a:gd name="adj" fmla="val 12055"/>
            </a:avLst>
          </a:prstGeom>
          <a:noFill/>
          <a:ln/>
        </p:spPr>
      </p:sp>
      <p:sp>
        <p:nvSpPr>
          <p:cNvPr id="70657" name="Rectangle 1"/>
          <p:cNvSpPr>
            <a:spLocks noChangeArrowheads="1"/>
          </p:cNvSpPr>
          <p:nvPr/>
        </p:nvSpPr>
        <p:spPr bwMode="auto">
          <a:xfrm>
            <a:off x="0" y="457200"/>
            <a:ext cx="2438717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en-US" sz="4000" b="1" u="sng" dirty="0" smtClean="0">
              <a:latin typeface="Calibri" pitchFamily="34" charset="0"/>
              <a:ea typeface="Times New Roman" pitchFamily="18" charset="0"/>
              <a:cs typeface="Mangal" pitchFamily="18"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Rectangle 1"/>
          <p:cNvSpPr>
            <a:spLocks noChangeArrowheads="1"/>
          </p:cNvSpPr>
          <p:nvPr/>
        </p:nvSpPr>
        <p:spPr bwMode="auto">
          <a:xfrm>
            <a:off x="0" y="0"/>
            <a:ext cx="2904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5" name="Rectangle 1"/>
          <p:cNvSpPr>
            <a:spLocks noChangeArrowheads="1"/>
          </p:cNvSpPr>
          <p:nvPr/>
        </p:nvSpPr>
        <p:spPr bwMode="auto">
          <a:xfrm>
            <a:off x="0" y="0"/>
            <a:ext cx="243871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3729" name="Rectangle 1"/>
          <p:cNvSpPr>
            <a:spLocks noChangeArrowheads="1"/>
          </p:cNvSpPr>
          <p:nvPr/>
        </p:nvSpPr>
        <p:spPr bwMode="auto">
          <a:xfrm>
            <a:off x="0" y="-1"/>
            <a:ext cx="2438717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5777" name="Rectangle 1"/>
          <p:cNvSpPr>
            <a:spLocks noChangeArrowheads="1"/>
          </p:cNvSpPr>
          <p:nvPr/>
        </p:nvSpPr>
        <p:spPr bwMode="auto">
          <a:xfrm>
            <a:off x="0" y="0"/>
            <a:ext cx="24387048"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endParaRPr kumimoji="0" lang="en-US" sz="22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3075" name="Rectangle 3"/>
          <p:cNvSpPr>
            <a:spLocks noChangeArrowheads="1"/>
          </p:cNvSpPr>
          <p:nvPr/>
        </p:nvSpPr>
        <p:spPr bwMode="auto">
          <a:xfrm>
            <a:off x="0" y="0"/>
            <a:ext cx="24387175"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a:r>
              <a:rPr lang="en-US" sz="3200" dirty="0" smtClean="0"/>
              <a:t>	</a:t>
            </a:r>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r>
              <a:rPr lang="en-US" sz="36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184730"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p:txBody>
      </p:sp>
      <p:sp>
        <p:nvSpPr>
          <p:cNvPr id="4" name="Rectangle 1"/>
          <p:cNvSpPr>
            <a:spLocks noChangeArrowheads="1"/>
          </p:cNvSpPr>
          <p:nvPr/>
        </p:nvSpPr>
        <p:spPr bwMode="auto">
          <a:xfrm>
            <a:off x="0" y="0"/>
            <a:ext cx="24387048"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4800" b="1" i="0" u="none"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lvl="0" eaLnBrk="0" fontAlgn="base" hangingPunct="0">
              <a:spcBef>
                <a:spcPct val="0"/>
              </a:spcBef>
              <a:spcAft>
                <a:spcPct val="0"/>
              </a:spcAft>
            </a:pPr>
            <a:endParaRPr kumimoji="0" lang="en-US" sz="5400" b="1" i="0" u="none" strike="noStrike" cap="none" normalizeH="0" baseline="0" dirty="0" smtClean="0">
              <a:ln>
                <a:noFill/>
              </a:ln>
              <a:solidFill>
                <a:schemeClr val="tx1"/>
              </a:solidFill>
              <a:effectLst/>
              <a:latin typeface="Calibri" pitchFamily="34" charset="0"/>
              <a:cs typeface="Mangal" pitchFamily="18" charset="0"/>
            </a:endParaRPr>
          </a:p>
          <a:p>
            <a:pPr lvl="0" eaLnBrk="0" fontAlgn="base" hangingPunct="0">
              <a:spcBef>
                <a:spcPct val="0"/>
              </a:spcBef>
              <a:spcAft>
                <a:spcPct val="0"/>
              </a:spcAft>
            </a:pPr>
            <a:endParaRPr kumimoji="0" lang="en-US"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90113" name="Rectangle 1"/>
          <p:cNvSpPr>
            <a:spLocks noChangeArrowheads="1"/>
          </p:cNvSpPr>
          <p:nvPr/>
        </p:nvSpPr>
        <p:spPr bwMode="auto">
          <a:xfrm>
            <a:off x="0" y="-1"/>
            <a:ext cx="2438704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sng" strike="noStrike" cap="none" normalizeH="0" baseline="0" dirty="0" smtClean="0">
              <a:ln>
                <a:noFill/>
              </a:ln>
              <a:solidFill>
                <a:schemeClr val="tx1"/>
              </a:solidFill>
              <a:effectLst/>
              <a:latin typeface="Calibri" pitchFamily="34" charset="0"/>
              <a:ea typeface="Times New Roman" pitchFamily="18" charset="0"/>
              <a:cs typeface="Mangal"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4"/>
          <p:cNvSpPr/>
          <p:nvPr/>
        </p:nvSpPr>
        <p:spPr>
          <a:xfrm>
            <a:off x="6097588" y="3296093"/>
            <a:ext cx="12192000" cy="8925520"/>
          </a:xfrm>
          <a:prstGeom prst="rect">
            <a:avLst/>
          </a:prstGeom>
        </p:spPr>
        <p:txBody>
          <a:bodyPr wrap="square">
            <a:spAutoFit/>
          </a:bodyPr>
          <a:lstStyle/>
          <a:p>
            <a:pPr lvl="0" algn="ctr" fontAlgn="base">
              <a:spcBef>
                <a:spcPct val="0"/>
              </a:spcBef>
              <a:spcAft>
                <a:spcPct val="0"/>
              </a:spcAft>
            </a:pPr>
            <a:r>
              <a:rPr lang="en-US" sz="28700" b="1" i="1" dirty="0" smtClean="0">
                <a:solidFill>
                  <a:srgbClr val="00B0F0"/>
                </a:solidFill>
                <a:latin typeface="Algerian" pitchFamily="82" charset="0"/>
                <a:ea typeface="Times New Roman" pitchFamily="18" charset="0"/>
                <a:cs typeface="Mangal" pitchFamily="18" charset="0"/>
              </a:rPr>
              <a:t>Thank You</a:t>
            </a:r>
            <a:endParaRPr lang="en-US" sz="16600" i="1" dirty="0" smtClean="0">
              <a:solidFill>
                <a:srgbClr val="00B0F0"/>
              </a:solidFill>
              <a:latin typeface="Algerian" pitchFamily="82" charset="0"/>
              <a:cs typeface="Arial" pitchFamily="34" charset="0"/>
            </a:endParaRPr>
          </a:p>
        </p:txBody>
      </p:sp>
    </p:spTree>
  </p:cSld>
  <p:clrMapOvr>
    <a:masterClrMapping/>
  </p:clrMapOvr>
  <p:transition>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1242</TotalTime>
  <Words>3599</Words>
  <Application>Microsoft Office PowerPoint</Application>
  <PresentationFormat>Custom</PresentationFormat>
  <Paragraphs>1663</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PptxGenJS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KKMCMLib1</cp:lastModifiedBy>
  <cp:revision>280</cp:revision>
  <dcterms:created xsi:type="dcterms:W3CDTF">2023-06-07T02:14:03Z</dcterms:created>
  <dcterms:modified xsi:type="dcterms:W3CDTF">2024-10-25T10:39:18Z</dcterms:modified>
</cp:coreProperties>
</file>