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notesMasterIdLst>
    <p:notesMasterId r:id="rId41"/>
  </p:notesMasterIdLst>
  <p:sldIdLst>
    <p:sldId id="303" r:id="rId2"/>
    <p:sldId id="306" r:id="rId3"/>
    <p:sldId id="256" r:id="rId4"/>
    <p:sldId id="302" r:id="rId5"/>
    <p:sldId id="257" r:id="rId6"/>
    <p:sldId id="258" r:id="rId7"/>
    <p:sldId id="259" r:id="rId8"/>
    <p:sldId id="260" r:id="rId9"/>
    <p:sldId id="261" r:id="rId10"/>
    <p:sldId id="264" r:id="rId11"/>
    <p:sldId id="266" r:id="rId12"/>
    <p:sldId id="268" r:id="rId13"/>
    <p:sldId id="307" r:id="rId14"/>
    <p:sldId id="271" r:id="rId15"/>
    <p:sldId id="274" r:id="rId16"/>
    <p:sldId id="301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4" r:id="rId37"/>
    <p:sldId id="305" r:id="rId38"/>
    <p:sldId id="308" r:id="rId39"/>
    <p:sldId id="300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62" autoAdjust="0"/>
    <p:restoredTop sz="94660"/>
  </p:normalViewPr>
  <p:slideViewPr>
    <p:cSldViewPr>
      <p:cViewPr>
        <p:scale>
          <a:sx n="60" d="100"/>
          <a:sy n="60" d="100"/>
        </p:scale>
        <p:origin x="-856" y="-3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7B0C-61FB-4D82-AE2E-BC0015B5089D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9C8B7-4DBB-4BED-8C30-B0EAAC3563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9C8B7-4DBB-4BED-8C30-B0EAAC35631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9C8B7-4DBB-4BED-8C30-B0EAAC35631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microsoft.com/office/2007/relationships/hdphoto" Target="NUL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NUL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10" Type="http://schemas.microsoft.com/office/2007/relationships/hdphoto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5934" y="-142900"/>
            <a:ext cx="1928826" cy="351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5670" y="3257264"/>
            <a:ext cx="2256086" cy="360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1818" y="3286125"/>
            <a:ext cx="2071702" cy="355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10776" y="3284745"/>
            <a:ext cx="2208160" cy="357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5274" y="2928910"/>
            <a:ext cx="235745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72194" y="-214338"/>
            <a:ext cx="208152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52662" y="0"/>
            <a:ext cx="1831971" cy="309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348" y="0"/>
            <a:ext cx="2310836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9918" y="0"/>
            <a:ext cx="2381771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0314" y="0"/>
            <a:ext cx="2428893" cy="336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5024" y="0"/>
            <a:ext cx="2356963" cy="340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09720" y="3677456"/>
            <a:ext cx="2286016" cy="3180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10182" y="3643290"/>
            <a:ext cx="232061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24892" y="3584838"/>
            <a:ext cx="2365371" cy="32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C:\Users\win - 10\Desktop\WhatsApp Image 2024-10-15 at 13.52.15_38f757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084" y="142852"/>
            <a:ext cx="11715832" cy="6471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486018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4D23B7-CD47-36E5-5C16-1DCF9D1D4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0785"/>
            <a:ext cx="11668164" cy="1056645"/>
          </a:xfrm>
        </p:spPr>
        <p:txBody>
          <a:bodyPr>
            <a:normAutofit/>
          </a:bodyPr>
          <a:lstStyle/>
          <a:p>
            <a:r>
              <a:rPr lang="en-IN" sz="1800" b="1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PATHRI TALUKA SHIKSHAN </a:t>
            </a:r>
            <a:r>
              <a:rPr lang="en-IN" sz="1800" b="1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PRASARAK </a:t>
            </a:r>
            <a:r>
              <a:rPr lang="en-IN" sz="1800" b="1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MANDAL’S</a:t>
            </a:r>
            <a:endParaRPr lang="en-US" sz="1800" b="1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9101C07-DE57-6F6D-2907-E01FA7BF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12" y="2571744"/>
            <a:ext cx="10858576" cy="1371599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KATRUWAR ART’S, RATANLAL KABRA SCIENCE &amp; B.R. MANTRI  </a:t>
            </a:r>
            <a:r>
              <a:rPr lang="en-IN" sz="2800" b="1" dirty="0" smtClean="0">
                <a:solidFill>
                  <a:srgbClr val="FF0000"/>
                </a:solidFill>
              </a:rPr>
              <a:t>COMMERCE COLLEGE MANWAT.</a:t>
            </a:r>
          </a:p>
          <a:p>
            <a:r>
              <a:rPr lang="en-IN" sz="2400" b="1" dirty="0" smtClean="0">
                <a:solidFill>
                  <a:srgbClr val="00B0F0"/>
                </a:solidFill>
              </a:rPr>
              <a:t>Pin 431505 </a:t>
            </a:r>
            <a:r>
              <a:rPr lang="en-IN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IN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PARBHANI</a:t>
            </a:r>
            <a:r>
              <a:rPr lang="en-IN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WhatsApp Image 2024-10-15 at 13.56.40_e0ede0d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430" y="214290"/>
            <a:ext cx="1643074" cy="16950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95670" y="4643446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 -  HINDI 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860185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B84A0F-40C3-06AF-2CFE-2C1FA0E8F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solidFill>
                  <a:schemeClr val="accent4"/>
                </a:solidFill>
              </a:rPr>
              <a:t>DEPARTMENT  </a:t>
            </a:r>
            <a:r>
              <a:rPr lang="en-IN" sz="5400" dirty="0">
                <a:solidFill>
                  <a:schemeClr val="accent4"/>
                </a:solidFill>
              </a:rPr>
              <a:t>OF   HINDI</a:t>
            </a: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243C8C-A305-EC05-8380-FDFBF824BC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3968" y="2143116"/>
            <a:ext cx="11545608" cy="4301338"/>
          </a:xfrm>
        </p:spPr>
        <p:txBody>
          <a:bodyPr/>
          <a:lstStyle/>
          <a:p>
            <a:pPr marL="0" indent="0">
              <a:buNone/>
            </a:pPr>
            <a:r>
              <a:rPr lang="en-IN" sz="3600" dirty="0" smtClean="0">
                <a:solidFill>
                  <a:schemeClr val="accent6"/>
                </a:solidFill>
              </a:rPr>
              <a:t>DR</a:t>
            </a:r>
            <a:r>
              <a:rPr lang="en-IN" sz="3600" dirty="0">
                <a:solidFill>
                  <a:schemeClr val="accent6"/>
                </a:solidFill>
              </a:rPr>
              <a:t>. SHARDA   RAUT  </a:t>
            </a:r>
          </a:p>
          <a:p>
            <a:pPr marL="0" indent="0">
              <a:buNone/>
            </a:pPr>
            <a:r>
              <a:rPr lang="en-IN" sz="3600" dirty="0" smtClean="0">
                <a:solidFill>
                  <a:schemeClr val="accent6"/>
                </a:solidFill>
              </a:rPr>
              <a:t> </a:t>
            </a:r>
            <a:r>
              <a:rPr lang="en-IN" sz="3600" dirty="0">
                <a:solidFill>
                  <a:schemeClr val="accent6"/>
                </a:solidFill>
              </a:rPr>
              <a:t>HEAD   OF  THE DEPT.</a:t>
            </a:r>
          </a:p>
          <a:p>
            <a:pPr marL="0" indent="0">
              <a:buNone/>
            </a:pPr>
            <a:r>
              <a:rPr lang="en-IN" sz="3600" dirty="0"/>
              <a:t>   </a:t>
            </a:r>
            <a:r>
              <a:rPr lang="en-IN" sz="3600" dirty="0" smtClean="0"/>
              <a:t>                             </a:t>
            </a:r>
            <a:r>
              <a:rPr lang="en-IN" sz="3600" dirty="0" smtClean="0">
                <a:solidFill>
                  <a:srgbClr val="C00000"/>
                </a:solidFill>
              </a:rPr>
              <a:t>SHRI</a:t>
            </a:r>
            <a:r>
              <a:rPr lang="en-IN" sz="3600" dirty="0">
                <a:solidFill>
                  <a:srgbClr val="C00000"/>
                </a:solidFill>
              </a:rPr>
              <a:t>. S. M. SURYAVANSHI</a:t>
            </a:r>
          </a:p>
          <a:p>
            <a:pPr marL="0" indent="0">
              <a:buNone/>
            </a:pPr>
            <a:r>
              <a:rPr lang="en-IN" sz="3600" dirty="0">
                <a:solidFill>
                  <a:srgbClr val="C00000"/>
                </a:solidFill>
              </a:rPr>
              <a:t>    </a:t>
            </a:r>
            <a:r>
              <a:rPr lang="en-IN" sz="3600" dirty="0" smtClean="0">
                <a:solidFill>
                  <a:srgbClr val="C00000"/>
                </a:solidFill>
              </a:rPr>
              <a:t>                            ASSOCIATE </a:t>
            </a:r>
            <a:r>
              <a:rPr lang="en-IN" sz="3600" dirty="0">
                <a:solidFill>
                  <a:srgbClr val="C00000"/>
                </a:solidFill>
              </a:rPr>
              <a:t>PROFESSOR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68139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5472" y="428604"/>
            <a:ext cx="87154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err="1" smtClean="0">
                <a:solidFill>
                  <a:srgbClr val="FF0000"/>
                </a:solidFill>
              </a:rPr>
              <a:t>पाठ्यक्रम</a:t>
            </a:r>
            <a:r>
              <a:rPr lang="en-IN" sz="2800" dirty="0" smtClean="0">
                <a:solidFill>
                  <a:srgbClr val="FF0000"/>
                </a:solidFill>
              </a:rPr>
              <a:t>  </a:t>
            </a:r>
            <a:br>
              <a:rPr lang="en-IN" sz="2800" dirty="0" smtClean="0">
                <a:solidFill>
                  <a:srgbClr val="FF0000"/>
                </a:solidFill>
              </a:rPr>
            </a:br>
            <a:r>
              <a:rPr lang="hi-IN" sz="2800" dirty="0" smtClean="0">
                <a:solidFill>
                  <a:srgbClr val="FF0000"/>
                </a:solidFill>
              </a:rPr>
              <a:t>हिन्दी पाठ्यक्रम </a:t>
            </a:r>
            <a:r>
              <a:rPr lang="hi-IN" dirty="0" smtClean="0"/>
              <a:t/>
            </a:r>
            <a:br>
              <a:rPr lang="hi-IN" dirty="0" smtClean="0"/>
            </a:br>
            <a:r>
              <a:rPr lang="hi-IN" sz="2800" dirty="0" smtClean="0">
                <a:solidFill>
                  <a:srgbClr val="00B0F0"/>
                </a:solidFill>
              </a:rPr>
              <a:t>  बी . ए . प्रथम </a:t>
            </a:r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en-IN" sz="2800" dirty="0" smtClean="0"/>
              <a:t> </a:t>
            </a:r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>
                <a:solidFill>
                  <a:srgbClr val="FF0000"/>
                </a:solidFill>
              </a:rPr>
              <a:t>हिन्दी कहानी साहित्य  - I</a:t>
            </a:r>
            <a:br>
              <a:rPr lang="hi-IN" sz="2800" dirty="0" smtClean="0">
                <a:solidFill>
                  <a:srgbClr val="FF0000"/>
                </a:solidFill>
              </a:rPr>
            </a:br>
            <a:r>
              <a:rPr lang="hi-IN" sz="2800" dirty="0" smtClean="0">
                <a:solidFill>
                  <a:srgbClr val="FF0000"/>
                </a:solidFill>
              </a:rPr>
              <a:t/>
            </a:r>
            <a:br>
              <a:rPr lang="hi-IN" sz="2800" dirty="0" smtClean="0">
                <a:solidFill>
                  <a:srgbClr val="FF0000"/>
                </a:solidFill>
              </a:rPr>
            </a:br>
            <a:r>
              <a:rPr lang="hi-IN" sz="2800" dirty="0" smtClean="0">
                <a:solidFill>
                  <a:srgbClr val="FF0000"/>
                </a:solidFill>
              </a:rPr>
              <a:t>आधुनिक हिन्दी काव्य – ii </a:t>
            </a:r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>
                <a:solidFill>
                  <a:srgbClr val="00B0F0"/>
                </a:solidFill>
              </a:rPr>
              <a:t>बी . ए  द्वितीय </a:t>
            </a:r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>
                <a:solidFill>
                  <a:srgbClr val="FF0000"/>
                </a:solidFill>
              </a:rPr>
              <a:t>मध्ययुगीन काव्य  - v </a:t>
            </a:r>
            <a:br>
              <a:rPr lang="hi-IN" sz="2800" dirty="0" smtClean="0">
                <a:solidFill>
                  <a:srgbClr val="FF0000"/>
                </a:solidFill>
              </a:rPr>
            </a:br>
            <a:r>
              <a:rPr lang="hi-IN" sz="2800" dirty="0" smtClean="0">
                <a:solidFill>
                  <a:srgbClr val="FF0000"/>
                </a:solidFill>
              </a:rPr>
              <a:t>निबंध तथा कथेत्तर गदय – vi</a:t>
            </a:r>
            <a:endParaRPr lang="en-IN" sz="2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i-IN" sz="2800" dirty="0" smtClean="0">
                <a:solidFill>
                  <a:srgbClr val="00B0F0"/>
                </a:solidFill>
              </a:rPr>
              <a:t>बी . ए . तृतीय </a:t>
            </a:r>
            <a:endParaRPr lang="en-IN" sz="2800" dirty="0" smtClean="0">
              <a:solidFill>
                <a:srgbClr val="00B0F0"/>
              </a:solidFill>
            </a:endParaRPr>
          </a:p>
          <a:p>
            <a:pPr algn="ctr">
              <a:buNone/>
            </a:pPr>
            <a:r>
              <a:rPr lang="hi-IN" sz="2800" dirty="0" smtClean="0">
                <a:solidFill>
                  <a:srgbClr val="FF0000"/>
                </a:solidFill>
              </a:rPr>
              <a:t>हिन्दी साहित्य का इतिहास – ix </a:t>
            </a:r>
          </a:p>
          <a:p>
            <a:pPr algn="ctr">
              <a:buNone/>
            </a:pPr>
            <a:r>
              <a:rPr lang="hi-IN" sz="2800" dirty="0" smtClean="0">
                <a:solidFill>
                  <a:srgbClr val="FF0000"/>
                </a:solidFill>
              </a:rPr>
              <a:t>      हिन्दी  भाषा -  x 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ctr"/>
            <a:r>
              <a:rPr lang="hi-IN" dirty="0" smtClean="0"/>
              <a:t> </a:t>
            </a:r>
            <a:br>
              <a:rPr lang="hi-IN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07120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590CE9-4C25-5CAB-9664-BD3E0D86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solidFill>
                  <a:srgbClr val="FF0000"/>
                </a:solidFill>
              </a:rPr>
              <a:t>द्वितीय  भाषा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8CA9DE-87FB-52B8-1B74-110F30F2C9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38348" y="2285992"/>
            <a:ext cx="9039252" cy="335758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sz="2800" dirty="0" smtClean="0">
                <a:solidFill>
                  <a:srgbClr val="FF0000"/>
                </a:solidFill>
              </a:rPr>
              <a:t>  </a:t>
            </a:r>
            <a:r>
              <a:rPr lang="en-IN" sz="2800" dirty="0" err="1" smtClean="0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ए., </a:t>
            </a:r>
            <a:r>
              <a:rPr lang="en-IN" sz="2800" dirty="0" err="1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</a:t>
            </a:r>
            <a:r>
              <a:rPr lang="en-IN" sz="2800" dirty="0" err="1">
                <a:solidFill>
                  <a:srgbClr val="FF0000"/>
                </a:solidFill>
              </a:rPr>
              <a:t>कॉम</a:t>
            </a:r>
            <a:r>
              <a:rPr lang="en-IN" sz="2800" dirty="0">
                <a:solidFill>
                  <a:srgbClr val="FF0000"/>
                </a:solidFill>
              </a:rPr>
              <a:t>., </a:t>
            </a:r>
            <a:r>
              <a:rPr lang="en-IN" sz="2800" dirty="0" err="1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</a:t>
            </a:r>
            <a:r>
              <a:rPr lang="en-IN" sz="2800" dirty="0" err="1">
                <a:solidFill>
                  <a:srgbClr val="FF0000"/>
                </a:solidFill>
              </a:rPr>
              <a:t>एस्सी</a:t>
            </a:r>
            <a:r>
              <a:rPr lang="en-IN" sz="2800" dirty="0">
                <a:solidFill>
                  <a:srgbClr val="FF0000"/>
                </a:solidFill>
              </a:rPr>
              <a:t>. </a:t>
            </a:r>
            <a:r>
              <a:rPr lang="en-IN" sz="2800" dirty="0" err="1">
                <a:solidFill>
                  <a:srgbClr val="FF0000"/>
                </a:solidFill>
              </a:rPr>
              <a:t>प्रथम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वर्ष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द्वितीय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भाषा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IN" sz="2800" dirty="0" smtClean="0"/>
              <a:t>  </a:t>
            </a:r>
            <a:r>
              <a:rPr lang="en-IN" sz="2800" dirty="0" err="1" smtClean="0"/>
              <a:t>साहित्य</a:t>
            </a:r>
            <a:r>
              <a:rPr lang="en-IN" sz="2800" dirty="0" smtClean="0"/>
              <a:t> </a:t>
            </a:r>
            <a:r>
              <a:rPr lang="en-IN" sz="2800" dirty="0" err="1"/>
              <a:t>कलश</a:t>
            </a:r>
            <a:r>
              <a:rPr lang="en-IN" sz="2800" dirty="0"/>
              <a:t> </a:t>
            </a:r>
            <a:r>
              <a:rPr lang="en-IN" sz="2800" dirty="0" err="1"/>
              <a:t>और</a:t>
            </a:r>
            <a:r>
              <a:rPr lang="en-IN" sz="2800" dirty="0"/>
              <a:t> </a:t>
            </a:r>
            <a:r>
              <a:rPr lang="en-IN" sz="2800" dirty="0" err="1"/>
              <a:t>व्यावहारिक</a:t>
            </a:r>
            <a:r>
              <a:rPr lang="en-IN" sz="2800" dirty="0"/>
              <a:t> </a:t>
            </a:r>
            <a:r>
              <a:rPr lang="en-IN" sz="2800" dirty="0" err="1"/>
              <a:t>हिंदी</a:t>
            </a:r>
            <a:r>
              <a:rPr lang="en-IN" sz="2800" dirty="0"/>
              <a:t>   I</a:t>
            </a:r>
          </a:p>
          <a:p>
            <a:pPr>
              <a:buNone/>
            </a:pPr>
            <a:r>
              <a:rPr lang="en-IN" sz="2800" dirty="0" smtClean="0">
                <a:solidFill>
                  <a:srgbClr val="FF0000"/>
                </a:solidFill>
              </a:rPr>
              <a:t>  </a:t>
            </a:r>
            <a:r>
              <a:rPr lang="en-IN" sz="2800" dirty="0" err="1" smtClean="0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ए., </a:t>
            </a:r>
            <a:r>
              <a:rPr lang="en-IN" sz="2800" dirty="0" err="1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</a:t>
            </a:r>
            <a:r>
              <a:rPr lang="en-IN" sz="2800" dirty="0" err="1">
                <a:solidFill>
                  <a:srgbClr val="FF0000"/>
                </a:solidFill>
              </a:rPr>
              <a:t>कॉम</a:t>
            </a:r>
            <a:r>
              <a:rPr lang="en-IN" sz="2800" dirty="0">
                <a:solidFill>
                  <a:srgbClr val="FF0000"/>
                </a:solidFill>
              </a:rPr>
              <a:t>., </a:t>
            </a:r>
            <a:r>
              <a:rPr lang="en-IN" sz="2800" dirty="0" err="1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</a:t>
            </a:r>
            <a:r>
              <a:rPr lang="en-IN" sz="2800" dirty="0" err="1">
                <a:solidFill>
                  <a:srgbClr val="FF0000"/>
                </a:solidFill>
              </a:rPr>
              <a:t>एसी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द्वितीय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वर्ष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IN" sz="2800" dirty="0" smtClean="0"/>
              <a:t> </a:t>
            </a:r>
            <a:r>
              <a:rPr lang="en-IN" sz="2800" dirty="0" err="1" smtClean="0"/>
              <a:t>कथेतर</a:t>
            </a:r>
            <a:r>
              <a:rPr lang="en-IN" sz="2800" dirty="0" smtClean="0"/>
              <a:t> </a:t>
            </a:r>
            <a:r>
              <a:rPr lang="en-IN" sz="2800" dirty="0" err="1"/>
              <a:t>गदय</a:t>
            </a:r>
            <a:r>
              <a:rPr lang="en-IN" sz="2800" dirty="0"/>
              <a:t> </a:t>
            </a:r>
            <a:r>
              <a:rPr lang="en-IN" sz="2800" dirty="0" err="1"/>
              <a:t>तथा</a:t>
            </a:r>
            <a:r>
              <a:rPr lang="en-IN" sz="2800" dirty="0"/>
              <a:t> </a:t>
            </a:r>
            <a:r>
              <a:rPr lang="en-IN" sz="2800" dirty="0" err="1"/>
              <a:t>प्रयोजनमूलक</a:t>
            </a:r>
            <a:r>
              <a:rPr lang="en-IN" sz="2800" dirty="0"/>
              <a:t> </a:t>
            </a:r>
            <a:r>
              <a:rPr lang="en-IN" sz="2800" dirty="0" err="1"/>
              <a:t>हिंदी</a:t>
            </a:r>
            <a:r>
              <a:rPr lang="en-IN" sz="2800" dirty="0"/>
              <a:t> </a:t>
            </a:r>
          </a:p>
          <a:p>
            <a:pPr>
              <a:buNone/>
            </a:pPr>
            <a:r>
              <a:rPr lang="en-IN" sz="2800" dirty="0" smtClean="0"/>
              <a:t> </a:t>
            </a:r>
            <a:r>
              <a:rPr lang="en-IN" sz="2800" dirty="0" err="1" smtClean="0">
                <a:solidFill>
                  <a:srgbClr val="FF0000"/>
                </a:solidFill>
              </a:rPr>
              <a:t>बी</a:t>
            </a:r>
            <a:r>
              <a:rPr lang="en-IN" sz="2800" dirty="0">
                <a:solidFill>
                  <a:srgbClr val="FF0000"/>
                </a:solidFill>
              </a:rPr>
              <a:t>. ए </a:t>
            </a:r>
            <a:r>
              <a:rPr lang="en-IN" sz="2800" dirty="0" err="1">
                <a:solidFill>
                  <a:srgbClr val="FF0000"/>
                </a:solidFill>
              </a:rPr>
              <a:t>प्रथम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dirty="0" err="1">
                <a:solidFill>
                  <a:srgbClr val="FF0000"/>
                </a:solidFill>
              </a:rPr>
              <a:t>वर्ष</a:t>
            </a:r>
            <a:r>
              <a:rPr lang="en-IN" sz="2800" dirty="0">
                <a:solidFill>
                  <a:srgbClr val="FF0000"/>
                </a:solidFill>
              </a:rPr>
              <a:t> (  SEC )</a:t>
            </a:r>
          </a:p>
          <a:p>
            <a:pPr>
              <a:buNone/>
            </a:pPr>
            <a:r>
              <a:rPr lang="en-IN" sz="2800" dirty="0" smtClean="0"/>
              <a:t> </a:t>
            </a:r>
            <a:r>
              <a:rPr lang="en-IN" sz="2800" dirty="0" err="1" smtClean="0"/>
              <a:t>हिंदी</a:t>
            </a:r>
            <a:r>
              <a:rPr lang="en-IN" sz="2800" dirty="0" smtClean="0"/>
              <a:t> </a:t>
            </a:r>
            <a:r>
              <a:rPr lang="en-IN" sz="2800" dirty="0" err="1"/>
              <a:t>भाषा</a:t>
            </a:r>
            <a:r>
              <a:rPr lang="en-IN" sz="2800" dirty="0"/>
              <a:t> </a:t>
            </a:r>
            <a:r>
              <a:rPr lang="en-IN" sz="2800" dirty="0" err="1"/>
              <a:t>तथा</a:t>
            </a:r>
            <a:r>
              <a:rPr lang="en-IN" sz="2800" dirty="0"/>
              <a:t> </a:t>
            </a:r>
            <a:r>
              <a:rPr lang="en-IN" sz="2800" dirty="0" err="1"/>
              <a:t>लेखन</a:t>
            </a:r>
            <a:r>
              <a:rPr lang="en-IN" sz="2800" dirty="0"/>
              <a:t> </a:t>
            </a:r>
            <a:r>
              <a:rPr lang="en-IN" sz="2800" dirty="0" err="1"/>
              <a:t>कौशल</a:t>
            </a:r>
            <a:r>
              <a:rPr lang="en-IN" sz="2800" dirty="0"/>
              <a:t>    I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836628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17EB27-80FB-01B0-B004-037DDD33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accent3"/>
                </a:solidFill>
              </a:rPr>
              <a:t>Introduction</a:t>
            </a:r>
            <a:r>
              <a:rPr lang="hi-IN" dirty="0" smtClean="0">
                <a:solidFill>
                  <a:schemeClr val="accent3"/>
                </a:solidFill>
              </a:rPr>
              <a:t/>
            </a:r>
            <a:br>
              <a:rPr lang="hi-IN" dirty="0" smtClean="0">
                <a:solidFill>
                  <a:schemeClr val="accent3"/>
                </a:solidFill>
              </a:rPr>
            </a:br>
            <a:r>
              <a:rPr lang="hi-IN" sz="2400" dirty="0" smtClean="0"/>
              <a:t> स्थापना -1972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DC4AAD-A453-83F8-9D35-2E294581F04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IN" dirty="0" smtClean="0"/>
              <a:t>     </a:t>
            </a:r>
            <a:r>
              <a:rPr lang="hi-IN" dirty="0" smtClean="0"/>
              <a:t>             </a:t>
            </a:r>
            <a:r>
              <a:rPr lang="en-IN" dirty="0" smtClean="0"/>
              <a:t> </a:t>
            </a:r>
            <a:r>
              <a:rPr lang="en-IN" sz="2400" dirty="0" smtClean="0"/>
              <a:t>‘’  </a:t>
            </a:r>
            <a:r>
              <a:rPr lang="hi-IN" sz="2400" dirty="0" smtClean="0">
                <a:solidFill>
                  <a:srgbClr val="FF0000"/>
                </a:solidFill>
              </a:rPr>
              <a:t>निज भाषा उन्नति अहे , सब उन्नति को मूल </a:t>
            </a:r>
          </a:p>
          <a:p>
            <a:pPr>
              <a:buNone/>
            </a:pPr>
            <a:r>
              <a:rPr lang="hi-IN" sz="2400" dirty="0" smtClean="0">
                <a:solidFill>
                  <a:srgbClr val="FF0000"/>
                </a:solidFill>
              </a:rPr>
              <a:t>                 बिन निज भाषा – ज्ञान के मिटत न हिय को सूल ‘’</a:t>
            </a:r>
          </a:p>
          <a:p>
            <a:pPr>
              <a:buNone/>
            </a:pPr>
            <a:r>
              <a:rPr lang="hi-IN" sz="2400" dirty="0" smtClean="0"/>
              <a:t>         साहित्य का स्वरूप अत्यंत व्यापक एवं विविधतासे परिपूर्ण है I साहित्य को देखने के अलग अलग दृष्टिकोण हो सकते है | साहित्य का अध्ययन मन को संस्कारित करता है | साहित्य समाज का दर्पण होता है | मानव जीवन मे आनेवाले परिवर्तन इसमें अभिव्यक्त होते है | भारत मे अनेक भाषा बोली जाती है |भारतीय भाषा भिन्न भिन्न होते हुए भी उसमे अभिव्यक्त साहित्य की आत्मा एक है |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481541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4034" y="714356"/>
            <a:ext cx="8645315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2400" dirty="0" smtClean="0">
                <a:solidFill>
                  <a:schemeClr val="accent5"/>
                </a:solidFill>
              </a:rPr>
              <a:t>             </a:t>
            </a:r>
            <a:r>
              <a:rPr lang="en-IN" sz="2400" dirty="0" smtClean="0">
                <a:solidFill>
                  <a:schemeClr val="accent5"/>
                </a:solidFill>
              </a:rPr>
              <a:t>    </a:t>
            </a:r>
            <a:r>
              <a:rPr lang="en-IN" sz="4000" dirty="0" smtClean="0">
                <a:solidFill>
                  <a:schemeClr val="accent5"/>
                </a:solidFill>
              </a:rPr>
              <a:t>OBJECTIVES</a:t>
            </a:r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हिन्दी भाषा के प्रति आकर्षण निर्माण करना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हिन्दी भाषा और साहित्य का प्रचार – प्रसार करना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हिन्दी दिवस समारोह का आयोजन करना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साहित्य पर आधारित फिल्म का आयोजन करना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छात्रों मे भाषा कौशल को विकसित करना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भाषा कौशल के माध्यम रोजगार के अवसरों से परिचित कराना |</a:t>
            </a:r>
          </a:p>
          <a:p>
            <a:pPr>
              <a:buFont typeface="Arial" pitchFamily="34" charset="0"/>
              <a:buChar char="•"/>
            </a:pPr>
            <a:endParaRPr lang="hi-IN" sz="2400" dirty="0" smtClean="0"/>
          </a:p>
          <a:p>
            <a:pPr>
              <a:buFont typeface="Arial" pitchFamily="34" charset="0"/>
              <a:buChar char="•"/>
            </a:pPr>
            <a:r>
              <a:rPr lang="hi-IN" sz="2400" dirty="0" smtClean="0"/>
              <a:t>  वैश्विक  स्तर पर हिन्दी के महत्व को समझाना| 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09522" y="285728"/>
            <a:ext cx="1145385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के. के. एम. महाविद्यालय मानवत 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विभाग :  हिन्दी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पाठ्यक्रम के परिणाम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{  COURSE OUTCOMES  }</a:t>
            </a:r>
            <a:r>
              <a:rPr kumimoji="0" lang="hi-I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N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कथा साहित्य की लेखन शैली से परिचित कराना |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N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कथा साहित्य के माध्यम से छात्रों को विविध समस्याओं से अवगत कर उन समस्यों के समाधान के लिए उन्हें प्रेरित करना |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N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नाटक के प्रति छात्रों मे रुचि </a:t>
            </a:r>
            <a:r>
              <a:rPr lang="hi-IN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उत्पन्न 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करना |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N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अभिनय के प्रति आकर्षण निर्माण करना |</a:t>
            </a:r>
            <a:endParaRPr kumimoji="0" lang="en-IN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Mangal" pitchFamily="18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साहित्य के माध्यम से जीवनमूल्यों एवं जीवन दर्शन को समझना |</a:t>
            </a: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 </a:t>
            </a:r>
            <a:r>
              <a:rPr lang="hi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 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के स्वरूप को समझना |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हिन्दी के महत्व को समझाना |</a:t>
            </a: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  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छात्रों मे साहित्य के प्रति शास्त्रीय दृष्टिकोन विकसित करना |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IN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शिक्षण के महत्व को प्रतिपादित करना |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IN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hi-IN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भाषाई शुद्धता के माध्यम से रोजगार के अवसर बढ़ाना</a:t>
            </a:r>
            <a:r>
              <a:rPr lang="hi-IN" sz="2000" b="1" dirty="0" smtClean="0">
                <a:solidFill>
                  <a:srgbClr val="7030A0"/>
                </a:solidFill>
                <a:latin typeface="Mangal" pitchFamily="18" charset="0"/>
                <a:ea typeface="Times New Roman" pitchFamily="18" charset="0"/>
                <a:cs typeface="Mangal" pitchFamily="18" charset="0"/>
              </a:rPr>
              <a:t> |</a:t>
            </a:r>
            <a:endParaRPr lang="en-US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38084" y="71414"/>
            <a:ext cx="11358642" cy="672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                         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K.K.M.COLLEGE ,MANWATH .DIST.PARBHANI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                                                                DEPT. HINDI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                                                PROGRAMME    OUTCOMES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छात्रों मे हिन्दी साहित्य के माध्यम से नैतिक मूल्य,राष्टीय मूल्य तथा सामाजिक मूल्यों के प्रति आस्था निर्माण हुई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सरकारी कार्यालयों मे प्रयूक्त हिन्दी भाषा का परिचय छात्रों को हुआ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हिन्दी के  प्रयोजनमूलक रूप की जानकारी प्राप्त हुई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कम्प्यूटिंग तथा अनुवाद मे क्षमता प्राप्त हुई ,जिससे रोजगार के अवसर मिलेंगे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साहित्य का शास्त्रीय दृष्टिकोन प्राप्त हुआ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छात्र कौशल के अनेक क्षेत्र से जुड़ पायेगे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कौशल विकास के माध्यम राष्ट्र के निर्माण मे योगदान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hi-IN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angal" pitchFamily="18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छात्र हिन्दी गद्य और पद्य की विभिन साहित्य विधायों से परिचित हुए 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hi-IN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छात्रों को हिन्दी भाषा के उद्भव विकास का ज्ञान प्राप्त हुआ |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381092" y="0"/>
            <a:ext cx="10344499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K.K.M.COLLEGE ,MANWATH .DIST.PARBHANI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                          DEPT. HINDI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                       PROGRAMME  SPECIFIC  OUTCOMES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साहित्य के प्रति रुचि बढ़ेगी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हिन्दी भाषा की उपयोगिता और उसके महत्व को समझेंगे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के माध्यम से रोजगार उपलब्ध होंगे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वैज्ञानिकता का विकास होगा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वैश्विकरण के बदलते परिवेश मे हिन्दी की उपयोगिता स्पष्ट होगी|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मूल्य संवर्धन ,राष्ट्र एकता ,समानता ,बंधुता का विकास होगा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का ज्ञान प्रतियोगिता  परीक्षा के लिए सहायक होगा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कौशल के अनेक क्षेत्र से छात्रों को जोड़ा जाएगा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भाषा का ज्ञान छात्रों को अनुवाद क्षेत्र से जोड़ेगा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hi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angal" pitchFamily="18" charset="0"/>
                <a:ea typeface="Times New Roman" pitchFamily="18" charset="0"/>
                <a:cs typeface="Mangal" pitchFamily="18" charset="0"/>
              </a:rPr>
              <a:t>हिन्दी भाषा का यथोचित ज्ञान होगा |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09720" y="1714488"/>
          <a:ext cx="7858180" cy="4857788"/>
        </p:xfrm>
        <a:graphic>
          <a:graphicData uri="http://schemas.openxmlformats.org/drawingml/2006/table">
            <a:tbl>
              <a:tblPr/>
              <a:tblGrid>
                <a:gridCol w="2214578"/>
                <a:gridCol w="2071702"/>
                <a:gridCol w="1714512"/>
                <a:gridCol w="1857388"/>
              </a:tblGrid>
              <a:tr h="167109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  </a:t>
                      </a:r>
                      <a:r>
                        <a:rPr lang="en-GB" sz="2400" dirty="0" smtClean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YEAR 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B.A.F.Y.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B.A.S.Y.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B.A.TY</a:t>
                      </a: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.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33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2018-2019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61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 23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17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33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2019-2020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54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 26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29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33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2020-2021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22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 33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27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33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2021-2022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31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 25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21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33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2022-2023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37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 11 </a:t>
                      </a:r>
                      <a:endParaRPr lang="en-US" sz="240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highlight>
                            <a:srgbClr val="C0C0C0"/>
                          </a:highlight>
                          <a:latin typeface="Calibri"/>
                          <a:ea typeface="Calibri"/>
                          <a:cs typeface="Mangal"/>
                        </a:rPr>
                        <a:t>   11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0726" marR="50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0" i="0" u="none" strike="noStrike" cap="none" normalizeH="0" baseline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ea typeface="Times New Roman" pitchFamily="18" charset="0"/>
                <a:cs typeface="Mangal" pitchFamily="18" charset="0"/>
              </a:rPr>
              <a:t>                            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 descr="WhatsApp Image 2024-10-15 at 13.56.40_e0ede0d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5934" y="0"/>
            <a:ext cx="1181100" cy="10795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452662" y="0"/>
            <a:ext cx="635340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ea typeface="Times New Roman" pitchFamily="18" charset="0"/>
                <a:cs typeface="Mangal" pitchFamily="18" charset="0"/>
              </a:rPr>
              <a:t>.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ea typeface="Times New Roman" pitchFamily="18" charset="0"/>
                <a:cs typeface="Mangal" pitchFamily="18" charset="0"/>
              </a:rPr>
              <a:t>                       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ea typeface="Times New Roman" pitchFamily="18" charset="0"/>
                <a:cs typeface="Mangal" pitchFamily="18" charset="0"/>
              </a:rPr>
              <a:t>          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              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STUDENT’S           STRENGTH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38480" y="1071546"/>
          <a:ext cx="6080760" cy="2453640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660"/>
              </a:tblGrid>
              <a:tr h="53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Mangal"/>
                        </a:rPr>
                        <a:t>Year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Appeared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Mangal"/>
                        </a:rPr>
                        <a:t>Passed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Failed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Percentage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2018-19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2019-20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88.46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2020-21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18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90.00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2021-22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15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15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2022-23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21429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DEPARTMENT OF HINDI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RESULT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B. A. T. 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381356" y="3714752"/>
            <a:ext cx="6000792" cy="29159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09852" y="1071546"/>
          <a:ext cx="6080760" cy="2453640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660"/>
              </a:tblGrid>
              <a:tr h="53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Year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Appeared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Passed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Failed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Percentage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2018-19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2019-20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88.46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2020-21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95.54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2021-22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25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92.00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2022-23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1429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DEPARTMENT OF HINDI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RESULT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B. A. </a:t>
            </a:r>
            <a:r>
              <a:rPr lang="en-US" sz="2000" dirty="0" smtClean="0">
                <a:solidFill>
                  <a:schemeClr val="accent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881290" y="3929066"/>
            <a:ext cx="6357982" cy="263079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21429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DEPARTMENT OF HINDI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RESULT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B. A. </a:t>
            </a:r>
            <a:r>
              <a:rPr lang="en-US" sz="2000" dirty="0" smtClean="0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81290" y="1000108"/>
          <a:ext cx="6080760" cy="2453640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660"/>
              </a:tblGrid>
              <a:tr h="53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Year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Appeared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Passed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Failed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Percentage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2018-19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30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04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86.66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2019-20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40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36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04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90.00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2020-21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17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17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NIL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100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2021-22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31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30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96.77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2022-23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19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18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Mangal"/>
                        </a:rPr>
                        <a:t>01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Mangal"/>
                        </a:rPr>
                        <a:t>94.73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952728" y="3643314"/>
            <a:ext cx="6143668" cy="29962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97305" cy="400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4" y="2666655"/>
            <a:ext cx="6289475" cy="419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5538" y="428604"/>
            <a:ext cx="771530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1290" y="0"/>
            <a:ext cx="6635768" cy="663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4166" y="285728"/>
            <a:ext cx="6715172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976" y="142852"/>
            <a:ext cx="685804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1290" y="214290"/>
            <a:ext cx="692948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976" y="0"/>
            <a:ext cx="6350040" cy="635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14" y="214290"/>
            <a:ext cx="700092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976" y="0"/>
            <a:ext cx="6715172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14" y="142852"/>
            <a:ext cx="6572296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5538" y="-24"/>
            <a:ext cx="6715172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14" y="214290"/>
            <a:ext cx="692948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00" y="0"/>
            <a:ext cx="6715172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1290" y="0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2400" dirty="0" smtClean="0"/>
              <a:t>             </a:t>
            </a:r>
            <a:endParaRPr lang="en-IN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4166" y="150818"/>
            <a:ext cx="7278710" cy="656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8612" y="142852"/>
            <a:ext cx="28950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K.K.M.COLLEGE ,MANWAT </a:t>
            </a:r>
          </a:p>
          <a:p>
            <a:r>
              <a:rPr lang="en-IN" dirty="0" smtClean="0"/>
              <a:t>           DEPT . HINDI </a:t>
            </a:r>
          </a:p>
          <a:p>
            <a:pPr marL="342900" indent="-342900"/>
            <a:r>
              <a:rPr lang="en-IN" dirty="0" smtClean="0"/>
              <a:t>       2022      -   2023</a:t>
            </a:r>
            <a:endParaRPr lang="en-US" dirty="0" smtClean="0"/>
          </a:p>
          <a:p>
            <a:pPr marL="342900" indent="-342900"/>
            <a:r>
              <a:rPr lang="en-IN" dirty="0" smtClean="0"/>
              <a:t>HINDI   CERTIFICATE COURSE</a:t>
            </a:r>
          </a:p>
          <a:p>
            <a:pPr marL="342900" indent="-342900"/>
            <a:endParaRPr lang="en-IN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309786" y="1388744"/>
          <a:ext cx="7921649" cy="5469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537"/>
                <a:gridCol w="4646474"/>
                <a:gridCol w="2712638"/>
              </a:tblGrid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S.N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STUDENT    NAME</a:t>
                      </a:r>
                      <a:r>
                        <a:rPr lang="en-IN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CLASS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तारे   ऋतुपर्ण   बाबासाहेब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 द्वितीय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केंदले  रवि विश्वनाथ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 कॉम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सालवे   सचिन  नारायण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एससी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मोकरे   मयूर   रामेश्वर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एससी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काबरा  अनुजा  कुंजबीहरी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 ए द्वितीय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भोज  साक्षी   विनोद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एससी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राऊत    दिव्या   रतन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एससी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रासवे    निकिता   मधुकर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एससी प्रथम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कचवे   शुभांगी   शिवाजी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 द्वितीय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धोपटे   जयश्री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 द्वितीय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हजारे </a:t>
                      </a:r>
                      <a:r>
                        <a:rPr lang="hi-IN" baseline="0" dirty="0" smtClean="0"/>
                        <a:t>    सुवर्णा  उत्तम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  द्वितीय </a:t>
                      </a:r>
                      <a:endParaRPr lang="en-US" dirty="0"/>
                    </a:p>
                  </a:txBody>
                  <a:tcPr/>
                </a:tc>
              </a:tr>
              <a:tr h="420712">
                <a:tc>
                  <a:txBody>
                    <a:bodyPr/>
                    <a:lstStyle/>
                    <a:p>
                      <a:r>
                        <a:rPr lang="en-IN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ढाले   पूर्णिमा  अशोक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बी ए द्वितीय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984" y="285728"/>
            <a:ext cx="573247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/>
              <a:t>K</a:t>
            </a:r>
            <a:r>
              <a:rPr lang="en-IN" sz="2800" dirty="0" smtClean="0"/>
              <a:t>.K.M.COLLEGE MANWAT </a:t>
            </a:r>
          </a:p>
          <a:p>
            <a:r>
              <a:rPr lang="en-IN" sz="2800" dirty="0" smtClean="0"/>
              <a:t>          DEPT .   HINDI</a:t>
            </a:r>
          </a:p>
          <a:p>
            <a:r>
              <a:rPr lang="en-IN" sz="2800" dirty="0" smtClean="0"/>
              <a:t>          2022 – 2023</a:t>
            </a:r>
          </a:p>
          <a:p>
            <a:r>
              <a:rPr lang="en-IN" sz="2800" dirty="0" smtClean="0"/>
              <a:t> HINDI    CERTIFICATE   COURSE</a:t>
            </a:r>
          </a:p>
          <a:p>
            <a:endParaRPr lang="en-IN" dirty="0" smtClean="0"/>
          </a:p>
          <a:p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095472" y="2643182"/>
          <a:ext cx="8127999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561410"/>
                <a:gridCol w="2709333"/>
              </a:tblGrid>
              <a:tr h="151446">
                <a:tc>
                  <a:txBody>
                    <a:bodyPr/>
                    <a:lstStyle/>
                    <a:p>
                      <a:r>
                        <a:rPr lang="hi-IN" dirty="0" smtClean="0"/>
                        <a:t>अ क्र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      अध्याय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तासीका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भाषा स्वरूप – विशेषता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      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हिन्दी साहित्य का इतिहास – परिचय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साहित्य विधा का परिचय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हिन्दी संविधानिक स्थिति – परिचय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हिन्दी वैश्विक स्थिति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</a:t>
                      </a:r>
                      <a:r>
                        <a:rPr lang="en-IN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हिन्दी मे रोजगार के अवसर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भाषा कौशल के माध्यम –श्रवण वाचन  लेखन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dirty="0" smtClean="0"/>
                        <a:t>जनसंचार माध्यम मे हिन्दी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24166" y="2214554"/>
            <a:ext cx="7431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https://youtu.be/K61yIuZ5b24?si=syDGDW2PBHqOVDGl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09984" y="0"/>
            <a:ext cx="58579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     STUDEN     ACTIVITY</a:t>
            </a:r>
            <a:endParaRPr lang="hi-IN" sz="2800" dirty="0" smtClean="0">
              <a:solidFill>
                <a:srgbClr val="FF0000"/>
              </a:solidFill>
            </a:endParaRPr>
          </a:p>
          <a:p>
            <a:endParaRPr lang="hi-IN" sz="2800" dirty="0" smtClean="0"/>
          </a:p>
          <a:p>
            <a:pPr marL="514350" indent="-514350">
              <a:buAutoNum type="arabicPeriod"/>
            </a:pPr>
            <a:r>
              <a:rPr lang="hi-IN" sz="2800" dirty="0" smtClean="0"/>
              <a:t>विश्व मे हिन्दी </a:t>
            </a:r>
            <a:r>
              <a:rPr lang="en-IN" sz="2800" dirty="0" smtClean="0"/>
              <a:t> </a:t>
            </a:r>
            <a:r>
              <a:rPr lang="hi-IN" sz="2800" dirty="0" smtClean="0"/>
              <a:t>की स्थिति </a:t>
            </a:r>
          </a:p>
          <a:p>
            <a:pPr marL="514350" indent="-514350">
              <a:buAutoNum type="arabicPeriod"/>
            </a:pPr>
            <a:endParaRPr lang="hi-IN" sz="2800" dirty="0" smtClean="0"/>
          </a:p>
          <a:p>
            <a:pPr marL="514350" indent="-514350">
              <a:buAutoNum type="arabicPeriod"/>
            </a:pPr>
            <a:r>
              <a:rPr lang="hi-IN" sz="2800" dirty="0" smtClean="0"/>
              <a:t>महात्मा गांधी एवं नारी उत्थान</a:t>
            </a:r>
          </a:p>
          <a:p>
            <a:pPr marL="514350" indent="-514350"/>
            <a:r>
              <a:rPr lang="hi-IN" sz="2800" dirty="0" smtClean="0"/>
              <a:t>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024166" y="3143248"/>
            <a:ext cx="7308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https://youtu.be/K61yIuZ5b24?si=UpJW1VpmCLmA4zoL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20" y="1357298"/>
            <a:ext cx="1010502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600" dirty="0" smtClean="0"/>
              <a:t>      </a:t>
            </a:r>
            <a:r>
              <a:rPr lang="en-IN" sz="3600" dirty="0" smtClean="0">
                <a:solidFill>
                  <a:schemeClr val="accent6"/>
                </a:solidFill>
              </a:rPr>
              <a:t>HIGHLIGHTS</a:t>
            </a:r>
            <a:endParaRPr lang="hi-IN" sz="3600" dirty="0" smtClean="0">
              <a:solidFill>
                <a:schemeClr val="accent6"/>
              </a:solidFill>
            </a:endParaRPr>
          </a:p>
          <a:p>
            <a:endParaRPr lang="hi-IN" dirty="0" smtClean="0"/>
          </a:p>
          <a:p>
            <a:r>
              <a:rPr lang="hi-IN" sz="2800" dirty="0" smtClean="0">
                <a:solidFill>
                  <a:srgbClr val="FF0000"/>
                </a:solidFill>
              </a:rPr>
              <a:t>हिन्दी दिवस का आयोजन | </a:t>
            </a:r>
          </a:p>
          <a:p>
            <a:endParaRPr lang="hi-IN" sz="2800" dirty="0" smtClean="0">
              <a:solidFill>
                <a:srgbClr val="FF0000"/>
              </a:solidFill>
            </a:endParaRPr>
          </a:p>
          <a:p>
            <a:r>
              <a:rPr lang="hi-IN" sz="2800" dirty="0" smtClean="0">
                <a:solidFill>
                  <a:srgbClr val="FF0000"/>
                </a:solidFill>
              </a:rPr>
              <a:t>हिन्दी प्रमाणपत्र  पाठ्यक्रम|</a:t>
            </a:r>
          </a:p>
          <a:p>
            <a:r>
              <a:rPr lang="hi-IN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hi-IN" sz="2800" dirty="0" smtClean="0">
                <a:solidFill>
                  <a:srgbClr val="FF0000"/>
                </a:solidFill>
              </a:rPr>
              <a:t>छात्रों के लिए विभाग की ओर से प्रोत्सiहन पर पारितोषिक |</a:t>
            </a:r>
          </a:p>
          <a:p>
            <a:endParaRPr lang="hi-IN" sz="2800" dirty="0" smtClean="0">
              <a:solidFill>
                <a:srgbClr val="FF0000"/>
              </a:solidFill>
            </a:endParaRPr>
          </a:p>
          <a:p>
            <a:r>
              <a:rPr lang="hi-IN" sz="2800" dirty="0" smtClean="0">
                <a:solidFill>
                  <a:srgbClr val="FF0000"/>
                </a:solidFill>
              </a:rPr>
              <a:t>वार्षिक अंक मे ज्यादा से ज्यादा छात्रों का सहभाग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8348" y="86916"/>
            <a:ext cx="721523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FUTURE    PLANS</a:t>
            </a:r>
            <a:endParaRPr lang="hi-IN" sz="2800" b="1" dirty="0" smtClean="0">
              <a:solidFill>
                <a:srgbClr val="FF0000"/>
              </a:solidFill>
            </a:endParaRPr>
          </a:p>
          <a:p>
            <a:r>
              <a:rPr lang="en-IN" sz="28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भाषा प्रयोगशाला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संगोष्टी का आयोजन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विज्ञापन प्रमाणपत्र  पाठ्यक्रम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हिन्दी विभाग का कैलेंडर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छात्रों को संशोधन के प्रति मार्गदर्शन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छात्रों का हिन्दी विषय के प्रति आकर्षण बढ़ाना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हिंदी साहित्य पर बनी फिल्मों का आयोजन करना |</a:t>
            </a: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जनसंचार माध्यम लेखन – </a:t>
            </a:r>
            <a:endParaRPr lang="en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hi-IN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कार्यशाला का आयोजन करना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54" y="428604"/>
            <a:ext cx="376305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490" y="357166"/>
            <a:ext cx="377192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2926" y="0"/>
            <a:ext cx="331097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60" y="1428736"/>
            <a:ext cx="3224801" cy="527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4892" y="1291543"/>
            <a:ext cx="3157225" cy="556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81554" y="285728"/>
            <a:ext cx="2272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STUDENT  PLACEMENT</a:t>
            </a:r>
          </a:p>
          <a:p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809720" y="1142984"/>
          <a:ext cx="8270876" cy="513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3071834"/>
                <a:gridCol w="4198910"/>
              </a:tblGrid>
              <a:tr h="14726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STUDENT  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PLACEMENT 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baseline="0" dirty="0" smtClean="0"/>
                        <a:t>  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KRANTI    KAMBLE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PREPARATION  OF  COPETITIVE  EXAM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SAYYAD   NAGMA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PREPARATION</a:t>
                      </a:r>
                      <a:r>
                        <a:rPr lang="en-IN" baseline="0" dirty="0" smtClean="0"/>
                        <a:t>  OF COMPETITIVE  EXAM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WAVHALE   KODIBA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WORKING   IN COMPANY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KAWLE</a:t>
                      </a:r>
                      <a:r>
                        <a:rPr lang="en-IN" baseline="0" dirty="0" smtClean="0"/>
                        <a:t>     ARCHANA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aseline="0" dirty="0" smtClean="0"/>
                        <a:t>  BEAUTY   PARLOR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KABRA     ANUJA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BEAUTY  PARLOR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BARTAKKE      BHARTI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ADDMI.  P.G.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RASVE      VAISHNAVI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ADDMI.  P.G.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TALEKAR     ANKITA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ADDMI.</a:t>
                      </a:r>
                      <a:r>
                        <a:rPr lang="en-IN" baseline="0" dirty="0" smtClean="0"/>
                        <a:t>  P.G.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DHOPTE     JAYASHRI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ADDMI.  P.S.</a:t>
                      </a:r>
                      <a:endParaRPr lang="en-US" dirty="0"/>
                    </a:p>
                  </a:txBody>
                  <a:tcPr/>
                </a:tc>
              </a:tr>
              <a:tr h="295647">
                <a:tc>
                  <a:txBody>
                    <a:bodyPr/>
                    <a:lstStyle/>
                    <a:p>
                      <a:r>
                        <a:rPr lang="en-IN" dirty="0" smtClean="0"/>
                        <a:t>    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DEVKE   SONALI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   BEAUTY</a:t>
                      </a:r>
                      <a:r>
                        <a:rPr lang="en-IN" baseline="0" smtClean="0"/>
                        <a:t>   PARLOR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60" y="2857496"/>
            <a:ext cx="45159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8800" dirty="0" smtClean="0">
                <a:solidFill>
                  <a:schemeClr val="accent3">
                    <a:lumMod val="75000"/>
                  </a:schemeClr>
                </a:solidFill>
              </a:rPr>
              <a:t>धन्यवाद </a:t>
            </a:r>
            <a:endParaRPr lang="en-US" sz="8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2153</TotalTime>
  <Words>1257</Words>
  <Application>Microsoft Office PowerPoint</Application>
  <PresentationFormat>Custom</PresentationFormat>
  <Paragraphs>359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Droplet</vt:lpstr>
      <vt:lpstr>Slide 1</vt:lpstr>
      <vt:lpstr>Slide 2</vt:lpstr>
      <vt:lpstr>Slide 3</vt:lpstr>
      <vt:lpstr>PATHRI TALUKA SHIKSHAN PRASARAK MANDAL’S</vt:lpstr>
      <vt:lpstr>DEPARTMENT  OF   HINDI</vt:lpstr>
      <vt:lpstr>Slide 6</vt:lpstr>
      <vt:lpstr>द्वितीय  भाषा </vt:lpstr>
      <vt:lpstr>Introduction  स्थापना -1972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PATHRI TALUKA SHIKSHAN PRASARAN MANDAL’S</dc:title>
  <dc:creator>shardaharkal72@gmail.com</dc:creator>
  <cp:lastModifiedBy>win - 10</cp:lastModifiedBy>
  <cp:revision>104</cp:revision>
  <dcterms:created xsi:type="dcterms:W3CDTF">2024-09-24T07:37:54Z</dcterms:created>
  <dcterms:modified xsi:type="dcterms:W3CDTF">2024-10-19T06:04:36Z</dcterms:modified>
</cp:coreProperties>
</file>