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7" r:id="rId3"/>
    <p:sldId id="258" r:id="rId4"/>
    <p:sldId id="259" r:id="rId5"/>
    <p:sldId id="261" r:id="rId6"/>
    <p:sldId id="263" r:id="rId7"/>
    <p:sldId id="267" r:id="rId8"/>
    <p:sldId id="268" r:id="rId9"/>
    <p:sldId id="269" r:id="rId10"/>
    <p:sldId id="270" r:id="rId11"/>
    <p:sldId id="272" r:id="rId12"/>
    <p:sldId id="280" r:id="rId13"/>
    <p:sldId id="273" r:id="rId14"/>
    <p:sldId id="274" r:id="rId15"/>
    <p:sldId id="276" r:id="rId16"/>
    <p:sldId id="284" r:id="rId17"/>
    <p:sldId id="278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B10F87"/>
    <a:srgbClr val="C10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3}" styleName="Light Style 3 - Accent 1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5B9BD5"/>
              </a:solidFill>
            </a:ln>
          </a:left>
          <a:right>
            <a:ln w="12700" cmpd="sng">
              <a:solidFill>
                <a:srgbClr val="5B9BD5"/>
              </a:solidFill>
            </a:ln>
          </a:right>
          <a:top>
            <a:ln w="12700" cmpd="sng">
              <a:solidFill>
                <a:srgbClr val="5B9BD5"/>
              </a:solidFill>
            </a:ln>
          </a:top>
          <a:bottom>
            <a:ln w="12700" cmpd="sng">
              <a:solidFill>
                <a:srgbClr val="5B9BD5"/>
              </a:solidFill>
            </a:ln>
          </a:bottom>
          <a:insideH>
            <a:ln w="12700" cmpd="sng">
              <a:solidFill>
                <a:srgbClr val="5B9BD5"/>
              </a:solidFill>
            </a:ln>
          </a:insideH>
          <a:insideV>
            <a:ln w="12700" cmpd="sng">
              <a:solidFill>
                <a:srgbClr val="5B9BD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rgbClr val="5B9BD5">
              <a:alpha val="20000"/>
            </a:srgbClr>
          </a:solidFill>
        </a:fill>
      </a:tcStyle>
    </a:band1H>
    <a:band1V>
      <a:tcStyle>
        <a:tcBdr/>
        <a:fill>
          <a:solidFill>
            <a:srgbClr val="5B9BD5">
              <a:alpha val="20000"/>
            </a:srgb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rgbClr val="5B9BD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rgbClr val="5B9BD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Appeared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</c:v>
                </c:pt>
                <c:pt idx="1">
                  <c:v>1</c:v>
                </c:pt>
                <c:pt idx="2">
                  <c:v>8</c:v>
                </c:pt>
                <c:pt idx="3">
                  <c:v>16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Passed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  <c:pt idx="2">
                  <c:v>8</c:v>
                </c:pt>
                <c:pt idx="3">
                  <c:v>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Failed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2045392"/>
        <c:axId val="1032035056"/>
      </c:barChart>
      <c:catAx>
        <c:axId val="1032045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I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032035056"/>
        <c:crosses val="autoZero"/>
        <c:auto val="1"/>
        <c:lblAlgn val="ctr"/>
        <c:lblOffset val="100"/>
        <c:noMultiLvlLbl val="0"/>
      </c:catAx>
      <c:valAx>
        <c:axId val="1032035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I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032045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7247409863241"/>
          <c:y val="0.23644757563199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en-IN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3cb6187-f341-47c4-a179-9522519be9af}"/>
      </c:ext>
    </c:extLst>
  </c:chart>
  <c:txPr>
    <a:bodyPr/>
    <a:lstStyle/>
    <a:p>
      <a:pPr>
        <a:defRPr lang="en-GB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9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9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ctrTitle"/>
          </p:nvPr>
        </p:nvSpPr>
        <p:spPr>
          <a:xfrm>
            <a:off x="685800" y="1374140"/>
            <a:ext cx="7772400" cy="2969260"/>
          </a:xfrm>
        </p:spPr>
        <p:txBody>
          <a:bodyPr>
            <a:normAutofit/>
          </a:bodyPr>
          <a:p>
            <a:pPr algn="ctr"/>
            <a:r>
              <a:rPr lang="en-IN" sz="222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Pathri</a:t>
            </a:r>
            <a:r>
              <a:rPr lang="en-IN" sz="222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2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Taluka</a:t>
            </a:r>
            <a:r>
              <a:rPr lang="en-IN" sz="222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2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Shikshan</a:t>
            </a:r>
            <a:r>
              <a:rPr lang="en-IN" sz="222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2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Prasarak</a:t>
            </a:r>
            <a:r>
              <a:rPr lang="en-IN" sz="222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2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Mandal</a:t>
            </a:r>
            <a:r>
              <a:rPr lang="en-GB" altLang="en-IN" sz="222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</a:t>
            </a:r>
            <a:br>
              <a:rPr lang="en-US" dirty="0"/>
            </a:br>
            <a:r>
              <a:rPr 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KATRUWAR ARTS, RATANLAL KABRA SCIENCE AND B.</a:t>
            </a:r>
            <a:r>
              <a:rPr lang="en-GB" alt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R.</a:t>
            </a:r>
            <a:r>
              <a:rPr lang="en-GB" alt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MANTRI</a:t>
            </a:r>
            <a:r>
              <a:rPr 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COMMERCE COLLEGE, MANWAT</a:t>
            </a:r>
            <a:r>
              <a:rPr lang="en-GB" altLang="en-IN" sz="266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2665" dirty="0">
                <a:solidFill>
                  <a:schemeClr val="tx1"/>
                </a:solidFill>
              </a:rPr>
            </a:br>
            <a:r>
              <a:rPr lang="en-IN" sz="2665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665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665" b="1" dirty="0">
                <a:solidFill>
                  <a:schemeClr val="accent2">
                    <a:lumMod val="75000"/>
                  </a:schemeClr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Dist. </a:t>
            </a:r>
            <a:r>
              <a:rPr lang="en-IN" sz="2665" b="1" dirty="0" err="1">
                <a:solidFill>
                  <a:schemeClr val="accent2">
                    <a:lumMod val="75000"/>
                  </a:schemeClr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Parbhani</a:t>
            </a:r>
            <a:r>
              <a:rPr lang="en-IN" sz="2665" dirty="0">
                <a:solidFill>
                  <a:schemeClr val="accent2">
                    <a:lumMod val="75000"/>
                  </a:schemeClr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-431 505</a:t>
            </a:r>
            <a:r>
              <a:rPr lang="en-IN" sz="2665" b="1" dirty="0">
                <a:solidFill>
                  <a:schemeClr val="accent2">
                    <a:lumMod val="75000"/>
                  </a:schemeClr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(M.S.) India.</a:t>
            </a:r>
            <a:br>
              <a:rPr lang="en-US" sz="2665" dirty="0">
                <a:solidFill>
                  <a:schemeClr val="accent2">
                    <a:lumMod val="75000"/>
                  </a:schemeClr>
                </a:solidFill>
                <a:highlight>
                  <a:srgbClr val="000000"/>
                </a:highlight>
              </a:rPr>
            </a:br>
            <a:r>
              <a:rPr 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</a:t>
            </a:r>
            <a:r>
              <a:rPr lang="en-GB" alt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uter </a:t>
            </a:r>
            <a:r>
              <a:rPr lang="en-GB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cience 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03" name="Subtitle 2"/>
          <p:cNvSpPr>
            <a:spLocks noGrp="1"/>
          </p:cNvSpPr>
          <p:nvPr>
            <p:ph type="subTitle" idx="1"/>
          </p:nvPr>
        </p:nvSpPr>
        <p:spPr>
          <a:xfrm rot="21600000">
            <a:off x="1583690" y="4471670"/>
            <a:ext cx="5791200" cy="1929130"/>
          </a:xfrm>
        </p:spPr>
        <p:txBody>
          <a:bodyPr>
            <a:normAutofit/>
          </a:bodyPr>
          <a:p>
            <a:pPr algn="ctr"/>
            <a:r>
              <a:rPr lang="en-US" sz="28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WEL- COMES</a:t>
            </a:r>
            <a:endParaRPr lang="en-US" sz="2800" b="1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NAAC PEER TEAM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Picture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62400" y="34290"/>
            <a:ext cx="1311910" cy="12134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Content Placeholder 5"/>
          <p:cNvSpPr txBox="1">
            <a:spLocks noGrp="1"/>
          </p:cNvSpPr>
          <p:nvPr>
            <p:ph idx="1"/>
          </p:nvPr>
        </p:nvSpPr>
        <p:spPr>
          <a:xfrm>
            <a:off x="152400" y="1097793"/>
            <a:ext cx="883920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Pathri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Taluka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shikshan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Prasarak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Mandal was established in 1972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Science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epartment was started in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its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built up area is 116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sq.m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Dr.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S. Munde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the first Head of department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from 20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P. B.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Girase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been working as a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rdinator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epartment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Prof.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Dalal B.V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working as a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ssistant lecturer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epartment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January 2019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Gaul S.P.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working a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ssistant lecturer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epartment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 October 2021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Computer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Science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Computer lab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10 PCs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performing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Practical</a:t>
            </a:r>
            <a:r>
              <a:rPr lang="en-GB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endParaRPr lang="en-GB" alt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53400" cy="1066800"/>
          </a:xfrm>
        </p:spPr>
        <p:txBody>
          <a:bodyPr>
            <a:normAutofit/>
          </a:bodyPr>
          <a:p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 AND EVALUATION REPORT</a:t>
            </a:r>
            <a:br>
              <a:rPr lang="en-US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</a:t>
            </a:r>
            <a:r>
              <a:rPr lang="en-GB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GB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7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50000"/>
          </a:bodyPr>
          <a:p>
            <a:pPr marL="109855" lvl="0" indent="0">
              <a:lnSpc>
                <a:spcPct val="150000"/>
              </a:lnSpc>
              <a:buNone/>
            </a:pPr>
          </a:p>
          <a:p>
            <a:pPr lvl="0">
              <a:lnSpc>
                <a:spcPct val="150000"/>
              </a:lnSpc>
            </a:pP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department goal i</a:t>
            </a:r>
            <a:r>
              <a:rPr lang="en-GB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provide a broad multi dictionary course in Computer science to train students in a wide range of Sion base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skill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prov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 the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learning base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future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career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this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place search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teach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 re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management</a:t>
            </a:r>
            <a:endParaRPr lang="zh-CN" altLang="en-US" sz="3600"/>
          </a:p>
          <a:p>
            <a:pPr lvl="0">
              <a:lnSpc>
                <a:spcPct val="150000"/>
              </a:lnSpc>
            </a:pP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completion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major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computer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information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science student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be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able</a:t>
            </a:r>
            <a:r>
              <a:rPr lang="en-US" alt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to.</a:t>
            </a:r>
            <a:endParaRPr lang="zh-CN" altLang="en-US" sz="3600"/>
          </a:p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fundamental of Computer science.</a:t>
            </a:r>
            <a:endParaRPr lang="zh-CN" altLang="en-US" sz="3600"/>
          </a:p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understand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programming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language.</a:t>
            </a:r>
            <a:endParaRPr lang="zh-CN" altLang="en-US" sz="3600"/>
          </a:p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proficiency in problem solving tech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nique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using the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computer.</a:t>
            </a:r>
            <a:endParaRPr lang="zh-CN" altLang="en-US" sz="3600"/>
          </a:p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 understand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compre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hensi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of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modern software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engineering principal</a:t>
            </a:r>
            <a:endParaRPr lang="zh-CN" altLang="en-US" sz="3600"/>
          </a:p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up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de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pth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knowledge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dis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cip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 of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computer science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3600" dirty="0"/>
          </a:p>
        </p:txBody>
      </p:sp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p>
            <a:r>
              <a:rPr lang="en-US" sz="2665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DEPARTMENT's GOALS:</a:t>
            </a:r>
            <a:br>
              <a:rPr lang="en-US" sz="2665" dirty="0"/>
            </a:br>
            <a:endParaRPr lang="en-US" sz="26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991600" cy="5715000"/>
          </a:xfrm>
        </p:spPr>
        <p:txBody>
          <a:bodyPr>
            <a:normAutofit fontScale="25926" lnSpcReduction="20000"/>
          </a:bodyPr>
          <a:p>
            <a:pPr marL="0" lvl="0" indent="0">
              <a:lnSpc>
                <a:spcPct val="150000"/>
              </a:lnSpc>
              <a:buNone/>
            </a:pPr>
          </a:p>
          <a:p>
            <a:pPr marL="285750" lvl="0" indent="-285750">
              <a:lnSpc>
                <a:spcPct val="150000"/>
              </a:lnSpc>
            </a:pPr>
          </a:p>
          <a:p>
            <a:pPr marL="285750" lvl="0" indent="-285750">
              <a:lnSpc>
                <a:spcPct val="150000"/>
              </a:lnSpc>
            </a:pP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.Sc.</a:t>
            </a:r>
            <a:r>
              <a:rPr lang="en-GB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computer science is an undergradu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course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computer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science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offer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study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computer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/>
          </a:p>
          <a:p>
            <a:pPr marL="285750" lvl="0" indent="-285750">
              <a:lnSpc>
                <a:spcPct val="150000"/>
              </a:lnSpc>
            </a:pP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minimum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time require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to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complete the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course is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years</a:t>
            </a:r>
            <a:r>
              <a:rPr lang="en-GB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these 3 years are further again divid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mester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/>
          </a:p>
          <a:p>
            <a:pPr marL="285750" lvl="0" indent="-285750">
              <a:lnSpc>
                <a:spcPct val="150000"/>
              </a:lnSpc>
            </a:pP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Candidate who have complete</a:t>
            </a:r>
            <a:r>
              <a:rPr lang="en-GB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their higher secondary level of education in science with information technology subject or general subject are eligi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course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/>
          </a:p>
          <a:p>
            <a:pPr marL="285750" lvl="0" indent="-285750">
              <a:lnSpc>
                <a:spcPct val="150000"/>
              </a:lnSpc>
            </a:pP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completing the course candidates can either option for higher studies or the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search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job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/>
          </a:p>
          <a:p>
            <a:pPr marL="285750" lvl="0" indent="-285750">
              <a:lnSpc>
                <a:spcPct val="150000"/>
              </a:lnSpc>
            </a:pP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ous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gher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study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option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BSC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Computer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science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/>
          </a:p>
          <a:p>
            <a:pPr marL="285750" lvl="0" indent="-285750">
              <a:lnSpc>
                <a:spcPct val="150000"/>
              </a:lnSpc>
            </a:pP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Graduates in computer </a:t>
            </a:r>
            <a:r>
              <a:rPr lang="en-GB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 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also find various opport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/>
          </a:p>
          <a:p>
            <a:pPr marL="285750" lvl="0" indent="-285750">
              <a:lnSpc>
                <a:spcPct val="150000"/>
              </a:lnSpc>
            </a:pP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are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high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demand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many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organisation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both in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India and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abro</a:t>
            </a:r>
            <a:r>
              <a:rPr lang="en-US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GB" alt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/>
          </a:p>
          <a:p>
            <a:pPr marL="285750" lvl="0" indent="-285750">
              <a:lnSpc>
                <a:spcPct val="150000"/>
              </a:lnSpc>
            </a:pPr>
            <a:r>
              <a:rPr lang="en-US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conduct Group discussion, seminars, Symposia, Science Exhibition and Interview technique</a:t>
            </a:r>
            <a:r>
              <a:rPr lang="en-US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 :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981199"/>
          <a:ext cx="9067800" cy="3124202"/>
        </p:xfrm>
        <a:graphic>
          <a:graphicData uri="http://schemas.openxmlformats.org/drawingml/2006/table">
            <a:tbl>
              <a:tblPr firstRow="1" bandRow="1">
                <a:tableStyleId>{BC89EF96-8CEA-46FF-86C4-4CE0E7609803}</a:tableStyleId>
              </a:tblPr>
              <a:tblGrid>
                <a:gridCol w="609600"/>
                <a:gridCol w="2895600"/>
                <a:gridCol w="1905000"/>
                <a:gridCol w="2209800"/>
                <a:gridCol w="1447800"/>
              </a:tblGrid>
              <a:tr h="1233238">
                <a:tc>
                  <a:txBody>
                    <a:bodyPr/>
                    <a:p>
                      <a:r>
                        <a:rPr lang="en-US" dirty="0"/>
                        <a:t>Sr.</a:t>
                      </a:r>
                      <a:r>
                        <a:rPr lang="en-US" baseline="0" dirty="0"/>
                        <a:t> 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dirty="0"/>
                        <a:t>Names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dirty="0"/>
                        <a:t>Qualification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dirty="0"/>
                        <a:t>Designation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dirty="0"/>
                        <a:t>Teaching Experience</a:t>
                      </a:r>
                      <a:endParaRPr lang="en-US" dirty="0"/>
                    </a:p>
                  </a:txBody>
                  <a:tcPr/>
                </a:tc>
              </a:tr>
              <a:tr h="945482">
                <a:tc>
                  <a:txBody>
                    <a:bodyPr/>
                    <a:p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Mr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s.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 D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al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al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 B.</a:t>
                      </a:r>
                      <a:r>
                        <a:rPr lang="en-GB" altLang="en-US" sz="20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V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.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B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.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E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.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Asst.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 P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ro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fes</a:t>
                      </a:r>
                      <a:r>
                        <a:rPr lang="en-GB" altLang="en-US" sz="2000" b="1" dirty="0">
                          <a:solidFill>
                            <a:srgbClr val="7030A0"/>
                          </a:solidFill>
                        </a:rPr>
                        <a:t>s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o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r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5</a:t>
                      </a:r>
                      <a:endParaRPr lang="zh-CN" altLang="en-US"/>
                    </a:p>
                  </a:txBody>
                  <a:tcPr/>
                </a:tc>
              </a:tr>
              <a:tr h="945482">
                <a:tc>
                  <a:txBody>
                    <a:bodyPr/>
                    <a:p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Mr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s. G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aul </a:t>
                      </a:r>
                      <a:r>
                        <a:rPr lang="en-GB" altLang="en-US" sz="2000" b="1" dirty="0">
                          <a:solidFill>
                            <a:srgbClr val="7030A0"/>
                          </a:solidFill>
                        </a:rPr>
                        <a:t>S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.</a:t>
                      </a:r>
                      <a:r>
                        <a:rPr lang="en-GB" altLang="en-US" sz="2000" b="1" dirty="0">
                          <a:solidFill>
                            <a:srgbClr val="7030A0"/>
                          </a:solidFill>
                        </a:rPr>
                        <a:t> P</a:t>
                      </a:r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.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sz="2000" b="1" dirty="0">
                          <a:solidFill>
                            <a:srgbClr val="7030A0"/>
                          </a:solidFill>
                        </a:rPr>
                        <a:t>M. Sc</a:t>
                      </a:r>
                      <a:r>
                        <a:rPr lang="en-GB" altLang="en-US" sz="2000" b="1" dirty="0">
                          <a:solidFill>
                            <a:srgbClr val="7030A0"/>
                          </a:solidFill>
                        </a:rPr>
                        <a:t>.</a:t>
                      </a:r>
                      <a:r>
                        <a:rPr lang="en-US" altLang="en-US" sz="20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altLang="en-US" sz="2000" b="1" dirty="0" smtClean="0">
                          <a:solidFill>
                            <a:srgbClr val="7030A0"/>
                          </a:solidFill>
                        </a:rPr>
                        <a:t>(</a:t>
                      </a:r>
                      <a:r>
                        <a:rPr lang="en-US" altLang="en-US" sz="2000" b="1" dirty="0" smtClean="0">
                          <a:solidFill>
                            <a:srgbClr val="7030A0"/>
                          </a:solidFill>
                        </a:rPr>
                        <a:t>C</a:t>
                      </a:r>
                      <a:r>
                        <a:rPr lang="en-US" altLang="en-US" sz="2000" b="1" dirty="0" smtClean="0">
                          <a:solidFill>
                            <a:srgbClr val="7030A0"/>
                          </a:solidFill>
                        </a:rPr>
                        <a:t>S</a:t>
                      </a:r>
                      <a:r>
                        <a:rPr lang="en-US" altLang="en-US" sz="2000" b="1" dirty="0" smtClean="0">
                          <a:solidFill>
                            <a:srgbClr val="7030A0"/>
                          </a:solidFill>
                        </a:rPr>
                        <a:t>)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sz="2000" b="1" dirty="0" err="1" smtClean="0">
                          <a:solidFill>
                            <a:srgbClr val="7030A0"/>
                          </a:solidFill>
                        </a:rPr>
                        <a:t>Asst</a:t>
                      </a:r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. </a:t>
                      </a:r>
                      <a:r>
                        <a:rPr lang="en-US" sz="2000" b="1" baseline="0" dirty="0" smtClean="0">
                          <a:solidFill>
                            <a:srgbClr val="7030A0"/>
                          </a:solidFill>
                        </a:rPr>
                        <a:t>Professor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en-US" altLang="en-US" sz="2000" b="1" dirty="0">
                          <a:solidFill>
                            <a:srgbClr val="7030A0"/>
                          </a:solidFill>
                        </a:rPr>
                        <a:t>2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 OF THE FACULTIES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219200"/>
          <a:ext cx="8475980" cy="487423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{BC89EF96-8CEA-46FF-86C4-4CE0E7609803}</a:tableStyleId>
              </a:tblPr>
              <a:tblGrid>
                <a:gridCol w="838200"/>
                <a:gridCol w="93980"/>
                <a:gridCol w="1755840"/>
                <a:gridCol w="1530284"/>
                <a:gridCol w="4257676"/>
              </a:tblGrid>
              <a:tr h="733252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Sr.</a:t>
                      </a:r>
                      <a:r>
                        <a:rPr lang="en-GB" altLang="en-IN" sz="2000" dirty="0">
                          <a:effectLst/>
                        </a:rPr>
                        <a:t> no.</a:t>
                      </a:r>
                      <a:endParaRPr lang="en-GB" alt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Semester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Paper no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Title of paper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401087">
                <a:tc gridSpan="5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800" dirty="0" smtClean="0">
                          <a:solidFill>
                            <a:srgbClr val="0070C0"/>
                          </a:solidFill>
                          <a:effectLst/>
                        </a:rPr>
                        <a:t>B.</a:t>
                      </a:r>
                      <a:r>
                        <a:rPr lang="en-IN" sz="2800" baseline="0" dirty="0" smtClean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IN" sz="2800" dirty="0" smtClean="0">
                          <a:solidFill>
                            <a:srgbClr val="0070C0"/>
                          </a:solidFill>
                          <a:effectLst/>
                        </a:rPr>
                        <a:t>Sc</a:t>
                      </a:r>
                      <a:r>
                        <a:rPr lang="en-IN" sz="2800" dirty="0">
                          <a:solidFill>
                            <a:srgbClr val="0070C0"/>
                          </a:solidFill>
                          <a:effectLst/>
                        </a:rPr>
                        <a:t>. FY</a:t>
                      </a:r>
                      <a:endParaRPr lang="en-IN" sz="2800" dirty="0">
                        <a:solidFill>
                          <a:srgbClr val="0070C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33252">
                <a:tc gridSpan="2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</a:rPr>
                        <a:t>1</a:t>
                      </a:r>
                      <a:endParaRPr lang="en-IN" sz="24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Semester-1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I (Theory)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Program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ming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log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ic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con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cept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733252">
                <a:tc gridSpan="2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</a:rPr>
                        <a:t>2</a:t>
                      </a:r>
                      <a:endParaRPr lang="en-IN" sz="24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Semester-1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II (Theory)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Des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ign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of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web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page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using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H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T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M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L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733252">
                <a:tc gridSpan="2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</a:rPr>
                        <a:t>3</a:t>
                      </a:r>
                      <a:endParaRPr lang="en-IN" sz="24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Semester-II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>
                          <a:effectLst/>
                        </a:rPr>
                        <a:t>III (Theory)</a:t>
                      </a:r>
                      <a:endParaRPr lang="en-IN" sz="180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In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tro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duction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dat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struct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ure</a:t>
                      </a:r>
                      <a:endParaRPr lang="en-IN" sz="180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733252">
                <a:tc gridSpan="2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</a:rPr>
                        <a:t>4</a:t>
                      </a:r>
                      <a:endParaRPr lang="en-IN" sz="24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Semester-II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IV (Theory)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Pro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gram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ming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In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C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l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ang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uage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733252">
                <a:tc gridSpan="2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</a:rPr>
                        <a:t>5</a:t>
                      </a:r>
                      <a:endParaRPr lang="en-IN" sz="24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Annual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V (Practical)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Pract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ical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bas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ed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on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The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ory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pap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ers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2 and 4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en-GB" alt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offered in </a:t>
            </a:r>
            <a:r>
              <a:rPr lang="en-GB" alt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Department</a:t>
            </a:r>
            <a:b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Year Degree Course B. Sc.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8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52402"/>
          <a:ext cx="8915400" cy="577286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{BC89EF96-8CEA-46FF-86C4-4CE0E7609803}</a:tableStyleId>
              </a:tblPr>
              <a:tblGrid>
                <a:gridCol w="942234"/>
                <a:gridCol w="1648566"/>
                <a:gridCol w="1752600"/>
                <a:gridCol w="4572000"/>
              </a:tblGrid>
              <a:tr h="343733">
                <a:tc gridSpan="4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800" dirty="0">
                          <a:solidFill>
                            <a:srgbClr val="0070C0"/>
                          </a:solidFill>
                          <a:effectLst/>
                        </a:rPr>
                        <a:t>B</a:t>
                      </a:r>
                      <a:r>
                        <a:rPr lang="en-IN" sz="2800" dirty="0" smtClean="0">
                          <a:solidFill>
                            <a:srgbClr val="0070C0"/>
                          </a:solidFill>
                          <a:effectLst/>
                        </a:rPr>
                        <a:t>. Sc. SY</a:t>
                      </a:r>
                      <a:endParaRPr lang="en-IN" sz="2800" dirty="0">
                        <a:solidFill>
                          <a:srgbClr val="0070C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81206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6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Semester-III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VI (Theory)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Op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er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ating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system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</a:tr>
              <a:tr h="844517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7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Semester-III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VII (Theory)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Pro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gram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ming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in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c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+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+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</a:tr>
              <a:tr h="759732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8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Semester-IV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>
                          <a:effectLst/>
                        </a:rPr>
                        <a:t>VIII (Theory)</a:t>
                      </a:r>
                      <a:endParaRPr lang="en-IN" sz="200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Net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work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</a:tr>
              <a:tr h="85435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9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Semester-IV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IX (Theory)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Program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ming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in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Jav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</a:tr>
              <a:tr h="999179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10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Annual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X (Practical)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Pract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ical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s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bas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ed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on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The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ory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pap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ers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Six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and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seven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V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&amp;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V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</a:tr>
              <a:tr h="1059147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11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Annual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XI (Practical)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Pract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ical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s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bas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ed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on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Theor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y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pap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ers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it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V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and</a:t>
                      </a:r>
                      <a:r>
                        <a:rPr 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X</a:t>
                      </a:r>
                      <a:r>
                        <a:rPr lang="en-US" altLang="en-US" sz="20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.</a:t>
                      </a:r>
                      <a:endParaRPr lang="en-IN" sz="20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47354" marR="47354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9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1" y="304804"/>
          <a:ext cx="8382001" cy="5410197"/>
        </p:xfrm>
        <a:graphic>
          <a:graphicData uri="http://schemas.openxmlformats.org/drawingml/2006/table">
            <a:tbl>
              <a:tblPr firstRow="1" firstCol="1" bandRow="1">
                <a:tableStyleId>{BC89EF96-8CEA-46FF-86C4-4CE0E7609803}</a:tableStyleId>
              </a:tblPr>
              <a:tblGrid>
                <a:gridCol w="838199"/>
                <a:gridCol w="1828801"/>
                <a:gridCol w="1752600"/>
                <a:gridCol w="3962401"/>
              </a:tblGrid>
              <a:tr h="506367">
                <a:tc gridSpan="4"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800" dirty="0">
                          <a:solidFill>
                            <a:srgbClr val="0070C0"/>
                          </a:solidFill>
                          <a:effectLst/>
                        </a:rPr>
                        <a:t>B</a:t>
                      </a:r>
                      <a:r>
                        <a:rPr lang="en-IN" sz="2800" dirty="0" smtClean="0">
                          <a:solidFill>
                            <a:srgbClr val="0070C0"/>
                          </a:solidFill>
                          <a:effectLst/>
                        </a:rPr>
                        <a:t>. Sc. TY</a:t>
                      </a:r>
                      <a:endParaRPr lang="en-IN" sz="2800" dirty="0">
                        <a:solidFill>
                          <a:srgbClr val="0070C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81730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14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Semester-V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XII (Theory)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Soft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ware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engine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ering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81730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15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Semester-V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>
                          <a:effectLst/>
                        </a:rPr>
                        <a:t>XIII (Theory)</a:t>
                      </a:r>
                      <a:endParaRPr lang="en-IN" sz="180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Pro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gram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ming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ind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ivid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ual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bas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ic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81730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16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Semester-VI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XIV (Theory)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Soft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ware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test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ing</a:t>
                      </a:r>
                      <a:endParaRPr lang="en-IN" sz="180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81730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17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Semester-VI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XV (Theory)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Rel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ational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dat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ab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ase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man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agement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system</a:t>
                      </a:r>
                      <a:endParaRPr lang="en-IN" sz="180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81730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18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Annual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XVI (Practical)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Pract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ical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s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bas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ed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on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t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h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o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r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y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a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e</a:t>
                      </a:r>
                      <a:r>
                        <a:rPr lang="en-US" alt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r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13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and</a:t>
                      </a:r>
                      <a:r>
                        <a:rPr lang="en-US" sz="180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15</a:t>
                      </a:r>
                      <a:endParaRPr lang="en-IN" sz="180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  <a:tr h="81730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19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Annual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effectLst/>
                        </a:rPr>
                        <a:t>XVII (Practical)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Project</a:t>
                      </a:r>
                      <a:r>
                        <a:rPr lang="en-US" sz="1800" dirty="0"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 work</a:t>
                      </a:r>
                      <a:endParaRPr lang="en-IN" sz="18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Content Placeholder 2"/>
          <p:cNvSpPr>
            <a:spLocks noGrp="1"/>
          </p:cNvSpPr>
          <p:nvPr>
            <p:ph idx="1"/>
          </p:nvPr>
        </p:nvSpPr>
        <p:spPr>
          <a:xfrm>
            <a:off x="457199" y="1907738"/>
            <a:ext cx="8229600" cy="3580467"/>
          </a:xfrm>
        </p:spPr>
        <p:txBody>
          <a:bodyPr>
            <a:normAutofit/>
          </a:bodyPr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Sc. S. Y. </a:t>
            </a:r>
            <a:endParaRPr lang="zh-CN" altLang="en-US" b="1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ation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network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endParaRPr lang="zh-CN" altLang="en-US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>
              <a:solidFill>
                <a:srgbClr val="0070C0"/>
              </a:solidFill>
            </a:endParaRPr>
          </a:p>
          <a:p>
            <a:pPr>
              <a:buNone/>
            </a:pP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Sc. T. Y. :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/>
          </a:p>
          <a:p>
            <a:pPr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b="1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b="1">
              <a:solidFill>
                <a:srgbClr val="0070C0"/>
              </a:solidFill>
            </a:endParaRPr>
          </a:p>
          <a:p>
            <a:pPr>
              <a:buNone/>
            </a:pPr>
            <a:endParaRPr lang="zh-CN" altLang="en-US"/>
          </a:p>
          <a:p/>
        </p:txBody>
      </p:sp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 Enhancement Courses (SEC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: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Results : 2018 - 2023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194310" name="Table 3"/>
          <p:cNvGraphicFramePr>
            <a:graphicFrameLocks noGrp="1"/>
          </p:cNvGraphicFramePr>
          <p:nvPr/>
        </p:nvGraphicFramePr>
        <p:xfrm>
          <a:off x="914400" y="1600200"/>
          <a:ext cx="7467600" cy="232313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{BC89EF96-8CEA-46FF-86C4-4CE0E7609803}</a:tableStyleId>
              </a:tblPr>
              <a:tblGrid>
                <a:gridCol w="1493364"/>
                <a:gridCol w="1493364"/>
                <a:gridCol w="1493364"/>
                <a:gridCol w="1493364"/>
                <a:gridCol w="1494144"/>
              </a:tblGrid>
              <a:tr h="381000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Year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Appeared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Passed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Failed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Percentage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388426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2018-19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3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9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5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7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endParaRPr lang="zh-CN" altLang="en-US"/>
                    </a:p>
                  </a:txBody>
                  <a:tcPr marL="68580" marR="68580" marT="0" marB="0"/>
                </a:tc>
              </a:tr>
              <a:tr h="388426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2019-20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endParaRPr lang="zh-CN" altLang="en-US"/>
                    </a:p>
                  </a:txBody>
                  <a:tcPr marL="68580" marR="68580" marT="0" marB="0"/>
                </a:tc>
              </a:tr>
              <a:tr h="388426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2020-21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8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8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00</a:t>
                      </a:r>
                      <a:endParaRPr lang="en-IN" sz="2000" b="1" dirty="0">
                        <a:solidFill>
                          <a:srgbClr val="00206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100</a:t>
                      </a:r>
                      <a:endParaRPr lang="en-IN" sz="2000" b="1" dirty="0">
                        <a:solidFill>
                          <a:srgbClr val="002060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388426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2021-22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6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5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b="1"/>
                        <a:t>7</a:t>
                      </a:r>
                      <a:r>
                        <a:rPr lang="en-US" altLang="en-US" b="1"/>
                        <a:t>0</a:t>
                      </a:r>
                      <a:endParaRPr lang="zh-CN" altLang="en-US"/>
                    </a:p>
                  </a:txBody>
                  <a:tcPr marL="68580" marR="68580" marT="0" marB="0"/>
                </a:tc>
              </a:tr>
              <a:tr h="388426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2022-23</a:t>
                      </a:r>
                      <a:endParaRPr lang="en-IN" sz="1100" dirty="0">
                        <a:effectLst/>
                        <a:latin typeface="Calibri" panose="020F0502020204030204"/>
                        <a:ea typeface="Calibri" panose="020F0502020204030204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5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5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endParaRPr lang="zh-CN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1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r>
                        <a:rPr lang="en-US" altLang="en-US" sz="2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/>
                          <a:ea typeface="Calibri" panose="020F0502020204030204"/>
                          <a:cs typeface="Mangal"/>
                        </a:rPr>
                        <a:t>0</a:t>
                      </a:r>
                      <a:endParaRPr lang="zh-CN" altLang="en-US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48620" name="Rectangle 1"/>
          <p:cNvSpPr>
            <a:spLocks noChangeArrowheads="1"/>
          </p:cNvSpPr>
          <p:nvPr/>
        </p:nvSpPr>
        <p:spPr bwMode="auto">
          <a:xfrm>
            <a:off x="2971800" y="1066800"/>
            <a:ext cx="33528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B. Sc. T. Y.</a:t>
            </a:r>
            <a:endParaRPr kumimoji="0" lang="en-US" sz="7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94311" name="Chart 2"/>
          <p:cNvGraphicFramePr/>
          <p:nvPr/>
        </p:nvGraphicFramePr>
        <p:xfrm>
          <a:off x="1096010" y="4038600"/>
          <a:ext cx="7694295" cy="249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4" name="Table 4194313"/>
          <p:cNvGraphicFramePr/>
          <p:nvPr/>
        </p:nvGraphicFramePr>
        <p:xfrm>
          <a:off x="0" y="126030"/>
          <a:ext cx="9026130" cy="642556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{BC89EF96-8CEA-46FF-86C4-4CE0E7609803}</a:tableStyleId>
              </a:tblPr>
              <a:tblGrid>
                <a:gridCol w="902613"/>
                <a:gridCol w="902970"/>
                <a:gridCol w="902256"/>
                <a:gridCol w="902970"/>
                <a:gridCol w="902256"/>
                <a:gridCol w="902613"/>
                <a:gridCol w="902335"/>
                <a:gridCol w="902970"/>
                <a:gridCol w="902534"/>
                <a:gridCol w="902613"/>
              </a:tblGrid>
              <a:tr h="1056640">
                <a:tc>
                  <a:txBody>
                    <a:bodyPr/>
                    <a:lstStyle/>
                    <a:p>
                      <a:r>
                        <a:rPr lang="en-US" altLang="en-US"/>
                        <a:t>Y</a:t>
                      </a:r>
                      <a:r>
                        <a:rPr lang="en-US" altLang="en-US"/>
                        <a:t>e</a:t>
                      </a:r>
                      <a:r>
                        <a:rPr lang="en-US" altLang="en-US"/>
                        <a:t>a</a:t>
                      </a:r>
                      <a:r>
                        <a:rPr lang="en-US" altLang="en-US"/>
                        <a:t>r</a:t>
                      </a:r>
                      <a:endParaRPr lang="en-US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en-US" sz="28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GB" altLang="en-US" sz="28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.S</a:t>
                      </a:r>
                      <a:r>
                        <a:rPr lang="en-US" altLang="en-US" sz="28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GB" altLang="en-US" sz="28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altLang="en-US" sz="2800" b="1">
                          <a:solidFill>
                            <a:srgbClr val="1FAECD"/>
                          </a:solidFill>
                          <a:latin typeface="Times New Roman" panose="02020603050405020304" pitchFamily="18" charset="0"/>
                        </a:rPr>
                        <a:t>F</a:t>
                      </a:r>
                      <a:r>
                        <a:rPr lang="en-GB" altLang="en-US" sz="2800" b="1">
                          <a:solidFill>
                            <a:srgbClr val="1FAECD"/>
                          </a:solidFill>
                          <a:latin typeface="Times New Roman" panose="02020603050405020304" pitchFamily="18" charset="0"/>
                        </a:rPr>
                        <a:t>.Y.</a:t>
                      </a:r>
                      <a:endParaRPr lang="en-US" altLang="en-US" sz="2800" b="1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</a:t>
                      </a:r>
                      <a:r>
                        <a:rPr lang="en-GB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. S</a:t>
                      </a:r>
                      <a:r>
                        <a:rPr lang="en-US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c</a:t>
                      </a:r>
                      <a:r>
                        <a:rPr lang="en-GB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. S</a:t>
                      </a:r>
                      <a:r>
                        <a:rPr lang="en-GB" altLang="en-US" sz="2800">
                          <a:solidFill>
                            <a:srgbClr val="1FAECD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.Y.</a:t>
                      </a:r>
                      <a:endParaRPr lang="en-US" altLang="en-US" sz="2800" b="1">
                        <a:solidFill>
                          <a:srgbClr val="92D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</a:t>
                      </a:r>
                      <a:r>
                        <a:rPr lang="en-GB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. S</a:t>
                      </a:r>
                      <a:r>
                        <a:rPr lang="en-US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c</a:t>
                      </a:r>
                      <a:r>
                        <a:rPr lang="en-GB" altLang="en-US" sz="28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. T</a:t>
                      </a:r>
                      <a:r>
                        <a:rPr lang="en-GB" altLang="en-US" sz="2800">
                          <a:solidFill>
                            <a:srgbClr val="1FAECD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.Y.</a:t>
                      </a:r>
                      <a:endParaRPr lang="en-US" altLang="en-US" sz="2800" b="1">
                        <a:gradFill>
                          <a:gsLst>
                            <a:gs pos="0">
                              <a:srgbClr val="7B32B2"/>
                            </a:gs>
                            <a:gs pos="100000">
                              <a:srgbClr val="401A5D"/>
                            </a:gs>
                          </a:gsLst>
                          <a:lin scaled="0"/>
                        </a:gra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cPr/>
                </a:tc>
                <a:tc hMerge="1">
                  <a:tcPr anchor="t" anchorCtr="1"/>
                </a:tc>
              </a:tr>
              <a:tr h="945888">
                <a:tc>
                  <a:txBody>
                    <a:bodyPr/>
                    <a:lstStyle/>
                    <a:p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ys </a:t>
                      </a:r>
                      <a:endParaRPr lang="en-US" altLang="en-US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endParaRPr lang="en-US" altLang="en-US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gradFill>
                            <a:gsLst>
                              <a:gs pos="0">
                                <a:srgbClr val="14CD68"/>
                              </a:gs>
                              <a:gs pos="100000">
                                <a:srgbClr val="035C7D"/>
                              </a:gs>
                            </a:gsLst>
                            <a:lin scaled="0"/>
                          </a:gra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altLang="en-US" sz="2400" b="1">
                        <a:gradFill>
                          <a:gsLst>
                            <a:gs pos="0">
                              <a:srgbClr val="14CD68"/>
                            </a:gs>
                            <a:gs pos="100000">
                              <a:srgbClr val="035C7D"/>
                            </a:gs>
                          </a:gsLst>
                          <a:lin scaled="0"/>
                        </a:gra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ys</a:t>
                      </a:r>
                      <a:endParaRPr lang="en-US" altLang="en-US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endParaRPr lang="en-US" altLang="en-US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92D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altLang="en-US" sz="2400" b="1">
                        <a:solidFill>
                          <a:srgbClr val="92D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ys</a:t>
                      </a:r>
                      <a:endParaRPr lang="en-US" altLang="en-US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</a:t>
                      </a:r>
                      <a:r>
                        <a:rPr lang="en-US" altLang="en-US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endParaRPr lang="en-US" altLang="en-US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1">
                          <a:solidFill>
                            <a:srgbClr val="92D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altLang="en-US" sz="2400" b="1">
                        <a:solidFill>
                          <a:srgbClr val="92D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t" anchorCtr="1"/>
                </a:tc>
              </a:tr>
              <a:tr h="945888">
                <a:tc>
                  <a:txBody>
                    <a:bodyPr/>
                    <a:lstStyle/>
                    <a:p>
                      <a:r>
                        <a:rPr lang="en-US" altLang="en-US" sz="2000"/>
                        <a:t>18</a:t>
                      </a:r>
                      <a:r>
                        <a:rPr lang="en-GB" altLang="en-US" sz="2000"/>
                        <a:t>-</a:t>
                      </a:r>
                      <a:r>
                        <a:rPr lang="en-US" altLang="en-US" sz="2000" b="1"/>
                        <a:t>1</a:t>
                      </a:r>
                      <a:r>
                        <a:rPr lang="en-US" altLang="en-US" sz="2000" b="1"/>
                        <a:t>9</a:t>
                      </a:r>
                      <a:endParaRPr lang="en-US" alt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5888">
                <a:tc>
                  <a:txBody>
                    <a:bodyPr/>
                    <a:lstStyle/>
                    <a:p>
                      <a:r>
                        <a:rPr lang="en-US" altLang="en-US"/>
                        <a:t>1</a:t>
                      </a:r>
                      <a:r>
                        <a:rPr lang="en-US" altLang="en-US"/>
                        <a:t>9</a:t>
                      </a:r>
                      <a:r>
                        <a:rPr lang="en-US" altLang="en-US"/>
                        <a:t>-</a:t>
                      </a:r>
                      <a:endParaRPr lang="en-US" altLang="en-US"/>
                    </a:p>
                    <a:p>
                      <a:r>
                        <a:rPr lang="en-US" altLang="en-US"/>
                        <a:t>2</a:t>
                      </a:r>
                      <a:r>
                        <a:rPr lang="en-US" altLang="en-US"/>
                        <a:t>0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altLang="en-US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5515">
                <a:tc>
                  <a:txBody>
                    <a:bodyPr/>
                    <a:lstStyle/>
                    <a:p>
                      <a:r>
                        <a:rPr lang="en-US" altLang="en-US"/>
                        <a:t>2</a:t>
                      </a:r>
                      <a:r>
                        <a:rPr lang="en-US" altLang="en-US"/>
                        <a:t>0</a:t>
                      </a:r>
                      <a:r>
                        <a:rPr lang="en-US" altLang="en-US"/>
                        <a:t> </a:t>
                      </a:r>
                      <a:r>
                        <a:rPr lang="en-US" altLang="en-US"/>
                        <a:t>-</a:t>
                      </a:r>
                      <a:r>
                        <a:rPr lang="en-US" altLang="en-US"/>
                        <a:t>2</a:t>
                      </a:r>
                      <a:r>
                        <a:rPr lang="en-US" altLang="en-US"/>
                        <a:t>1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5888">
                <a:tc>
                  <a:txBody>
                    <a:bodyPr/>
                    <a:lstStyle/>
                    <a:p>
                      <a:pPr algn="l"/>
                      <a:r>
                        <a:rPr lang="en-US" altLang="en-US"/>
                        <a:t>2</a:t>
                      </a:r>
                      <a:r>
                        <a:rPr lang="en-US" altLang="en-US"/>
                        <a:t>1</a:t>
                      </a:r>
                      <a:r>
                        <a:rPr lang="en-US" altLang="en-US"/>
                        <a:t> </a:t>
                      </a:r>
                      <a:r>
                        <a:rPr lang="en-US" altLang="en-US"/>
                        <a:t>-</a:t>
                      </a:r>
                      <a:r>
                        <a:rPr lang="en-US" altLang="en-US"/>
                        <a:t>2</a:t>
                      </a:r>
                      <a:r>
                        <a:rPr lang="en-US" altLang="en-US"/>
                        <a:t>2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8955">
                <a:tc>
                  <a:txBody>
                    <a:bodyPr/>
                    <a:lstStyle/>
                    <a:p>
                      <a:r>
                        <a:rPr lang="en-US" altLang="en-US"/>
                        <a:t>2</a:t>
                      </a:r>
                      <a:r>
                        <a:rPr lang="en-US" altLang="en-US"/>
                        <a:t>2</a:t>
                      </a:r>
                      <a:r>
                        <a:rPr lang="en-US" altLang="en-US"/>
                        <a:t> </a:t>
                      </a:r>
                      <a:r>
                        <a:rPr lang="en-US" altLang="en-US"/>
                        <a:t>-</a:t>
                      </a:r>
                      <a:r>
                        <a:rPr lang="en-US" altLang="en-US"/>
                        <a:t>2</a:t>
                      </a:r>
                      <a:r>
                        <a:rPr lang="en-US" altLang="en-US"/>
                        <a:t>3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 anchor="t"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70C0"/>
                </a:solidFill>
              </a:rPr>
              <a:t>Class Test</a:t>
            </a:r>
            <a:endParaRPr lang="en-US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70C0"/>
                </a:solidFill>
              </a:rPr>
              <a:t>Seminar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109855" indent="0">
              <a:buFont typeface="Wingdings" panose="05000000000000000000" pitchFamily="2" charset="2"/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70C0"/>
                </a:solidFill>
              </a:rPr>
              <a:t>Tutorial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Evaluation Methods(CA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b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Practical</a:t>
            </a:r>
            <a:r>
              <a:rPr lang="en-GB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in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YouTube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GB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b="1">
              <a:solidFill>
                <a:srgbClr val="0070C0"/>
              </a:solidFill>
            </a:endParaRPr>
          </a:p>
        </p:txBody>
      </p:sp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 Learning Methods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uter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ence 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 </a:t>
            </a:r>
            <a:endParaRPr lang="zh-CN" altLang="en-US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>
              <a:solidFill>
                <a:srgbClr val="0070C0"/>
              </a:solidFill>
            </a:endParaRPr>
          </a:p>
          <a:p>
            <a:pPr marL="109855" indent="0">
              <a:buFont typeface="Wingdings" panose="05000000000000000000" pitchFamily="2" charset="2"/>
              <a:buNone/>
            </a:pP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Material in The Department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Content Placeholder 1048697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>
                <a:solidFill>
                  <a:srgbClr val="0070C0"/>
                </a:solidFill>
              </a:rPr>
              <a:t>1</a:t>
            </a:r>
            <a:r>
              <a:rPr lang="en-US">
                <a:solidFill>
                  <a:srgbClr val="0070C0"/>
                </a:solidFill>
              </a:rPr>
              <a:t>.</a:t>
            </a:r>
            <a:r>
              <a:rPr lang="en-US">
                <a:solidFill>
                  <a:srgbClr val="0070C0"/>
                </a:solidFill>
              </a:rPr>
              <a:t> </a:t>
            </a:r>
            <a:r>
              <a:rPr lang="en-US">
                <a:solidFill>
                  <a:srgbClr val="0070C0"/>
                </a:solidFill>
              </a:rPr>
              <a:t>T</a:t>
            </a:r>
            <a:r>
              <a:rPr lang="en-US">
                <a:solidFill>
                  <a:srgbClr val="0070C0"/>
                </a:solidFill>
              </a:rPr>
              <a:t>u</a:t>
            </a:r>
            <a:r>
              <a:rPr lang="en-US">
                <a:solidFill>
                  <a:srgbClr val="0070C0"/>
                </a:solidFill>
              </a:rPr>
              <a:t>r</a:t>
            </a:r>
            <a:r>
              <a:rPr lang="en-US">
                <a:solidFill>
                  <a:srgbClr val="0070C0"/>
                </a:solidFill>
              </a:rPr>
              <a:t>b</a:t>
            </a:r>
            <a:r>
              <a:rPr lang="en-US">
                <a:solidFill>
                  <a:srgbClr val="0070C0"/>
                </a:solidFill>
              </a:rPr>
              <a:t>o</a:t>
            </a:r>
            <a:r>
              <a:rPr lang="en-US">
                <a:solidFill>
                  <a:srgbClr val="0070C0"/>
                </a:solidFill>
              </a:rPr>
              <a:t> </a:t>
            </a:r>
            <a:r>
              <a:rPr lang="en-US">
                <a:solidFill>
                  <a:srgbClr val="0070C0"/>
                </a:solidFill>
              </a:rPr>
              <a:t>c</a:t>
            </a:r>
            <a:r>
              <a:rPr lang="en-US">
                <a:solidFill>
                  <a:srgbClr val="0070C0"/>
                </a:solidFill>
              </a:rPr>
              <a:t>,</a:t>
            </a:r>
            <a:r>
              <a:rPr lang="en-US">
                <a:solidFill>
                  <a:srgbClr val="0070C0"/>
                </a:solidFill>
              </a:rPr>
              <a:t> </a:t>
            </a:r>
            <a:r>
              <a:rPr lang="en-US">
                <a:solidFill>
                  <a:srgbClr val="0070C0"/>
                </a:solidFill>
              </a:rPr>
              <a:t>c</a:t>
            </a:r>
            <a:r>
              <a:rPr lang="en-US">
                <a:solidFill>
                  <a:srgbClr val="0070C0"/>
                </a:solidFill>
              </a:rPr>
              <a:t>+</a:t>
            </a:r>
            <a:r>
              <a:rPr lang="en-US">
                <a:solidFill>
                  <a:srgbClr val="0070C0"/>
                </a:solidFill>
              </a:rPr>
              <a:t>+</a:t>
            </a:r>
            <a:endParaRPr lang="en-US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2</a:t>
            </a:r>
            <a:r>
              <a:rPr lang="en-US">
                <a:solidFill>
                  <a:srgbClr val="0070C0"/>
                </a:solidFill>
              </a:rPr>
              <a:t>.</a:t>
            </a:r>
            <a:r>
              <a:rPr lang="en-US">
                <a:solidFill>
                  <a:srgbClr val="0070C0"/>
                </a:solidFill>
              </a:rPr>
              <a:t>V</a:t>
            </a:r>
            <a:r>
              <a:rPr lang="en-US">
                <a:solidFill>
                  <a:srgbClr val="0070C0"/>
                </a:solidFill>
              </a:rPr>
              <a:t>.</a:t>
            </a:r>
            <a:r>
              <a:rPr lang="en-US">
                <a:solidFill>
                  <a:srgbClr val="0070C0"/>
                </a:solidFill>
              </a:rPr>
              <a:t>B</a:t>
            </a:r>
            <a:r>
              <a:rPr lang="en-US">
                <a:solidFill>
                  <a:srgbClr val="0070C0"/>
                </a:solidFill>
              </a:rPr>
              <a:t>.</a:t>
            </a:r>
            <a:endParaRPr lang="en-US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3</a:t>
            </a:r>
            <a:r>
              <a:rPr lang="en-US">
                <a:solidFill>
                  <a:srgbClr val="0070C0"/>
                </a:solidFill>
              </a:rPr>
              <a:t>.</a:t>
            </a:r>
            <a:r>
              <a:rPr lang="en-US">
                <a:solidFill>
                  <a:srgbClr val="0070C0"/>
                </a:solidFill>
              </a:rPr>
              <a:t>J</a:t>
            </a:r>
            <a:r>
              <a:rPr lang="en-US">
                <a:solidFill>
                  <a:srgbClr val="0070C0"/>
                </a:solidFill>
              </a:rPr>
              <a:t>A</a:t>
            </a:r>
            <a:r>
              <a:rPr lang="en-US">
                <a:solidFill>
                  <a:srgbClr val="0070C0"/>
                </a:solidFill>
              </a:rPr>
              <a:t>V</a:t>
            </a:r>
            <a:r>
              <a:rPr lang="en-US">
                <a:solidFill>
                  <a:srgbClr val="0070C0"/>
                </a:solidFill>
              </a:rPr>
              <a:t>A</a:t>
            </a:r>
            <a:endParaRPr lang="en-US">
              <a:solidFill>
                <a:srgbClr val="0070C0"/>
              </a:solidFill>
            </a:endParaRPr>
          </a:p>
          <a:p>
            <a:endParaRPr lang="en-US">
              <a:solidFill>
                <a:srgbClr val="0070C0"/>
              </a:solidFill>
            </a:endParaRPr>
          </a:p>
          <a:p>
            <a:endParaRPr lang="en-US">
              <a:solidFill>
                <a:srgbClr val="0070C0"/>
              </a:solidFill>
            </a:endParaRPr>
          </a:p>
        </p:txBody>
      </p:sp>
      <p:sp>
        <p:nvSpPr>
          <p:cNvPr id="1048699" name="Title 1048698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0070C0"/>
                </a:solidFill>
              </a:rPr>
              <a:t> </a:t>
            </a:r>
            <a:r>
              <a:rPr lang="en-GB" altLang="en-US" b="1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oftware</a:t>
            </a:r>
            <a:endParaRPr lang="en-US" b="1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Future Plans : 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48631" name="Rectangle 3"/>
          <p:cNvSpPr/>
          <p:nvPr/>
        </p:nvSpPr>
        <p:spPr>
          <a:xfrm>
            <a:off x="609600" y="909867"/>
            <a:ext cx="7924800" cy="4523105"/>
          </a:xfrm>
          <a:prstGeom prst="rect">
            <a:avLst/>
          </a:prstGeom>
        </p:spPr>
        <p:txBody>
          <a:bodyPr wrap="square">
            <a:spAutoFit/>
          </a:bodyPr>
          <a:p>
            <a:pPr marL="342900" lvl="0" indent="-342900">
              <a:buAutoNum type="arabicParenR"/>
            </a:pPr>
            <a:endParaRPr lang="en-US" sz="2400" b="1" dirty="0">
              <a:solidFill>
                <a:srgbClr val="0070C0"/>
              </a:solidFill>
            </a:endParaRPr>
          </a:p>
          <a:p>
            <a:pPr marL="342900" lvl="0" indent="-342900">
              <a:buAutoNum type="arabicParenR"/>
            </a:pPr>
            <a:r>
              <a:rPr lang="en-US" sz="2400" b="1" dirty="0">
                <a:solidFill>
                  <a:srgbClr val="0070C0"/>
                </a:solidFill>
              </a:rPr>
              <a:t>To</a:t>
            </a:r>
            <a:r>
              <a:rPr lang="en-US" altLang="en-US" sz="2400" b="1" dirty="0">
                <a:solidFill>
                  <a:srgbClr val="0070C0"/>
                </a:solidFill>
              </a:rPr>
              <a:t> stre</a:t>
            </a:r>
            <a:r>
              <a:rPr lang="en-US" altLang="en-US" sz="2400" b="1" dirty="0">
                <a:solidFill>
                  <a:srgbClr val="0070C0"/>
                </a:solidFill>
              </a:rPr>
              <a:t>ng</a:t>
            </a:r>
            <a:r>
              <a:rPr lang="en-US" altLang="en-US" sz="2400" b="1" dirty="0">
                <a:solidFill>
                  <a:srgbClr val="0070C0"/>
                </a:solidFill>
              </a:rPr>
              <a:t>t</a:t>
            </a:r>
            <a:r>
              <a:rPr lang="en-US" altLang="en-US" sz="2400" b="1" dirty="0">
                <a:solidFill>
                  <a:srgbClr val="0070C0"/>
                </a:solidFill>
              </a:rPr>
              <a:t>hen</a:t>
            </a:r>
            <a:r>
              <a:rPr lang="en-US" altLang="en-US" sz="2400" b="1" dirty="0">
                <a:solidFill>
                  <a:srgbClr val="0070C0"/>
                </a:solidFill>
              </a:rPr>
              <a:t> the</a:t>
            </a:r>
            <a:r>
              <a:rPr lang="en-US" altLang="en-US" sz="2400" b="1" dirty="0">
                <a:solidFill>
                  <a:srgbClr val="0070C0"/>
                </a:solidFill>
              </a:rPr>
              <a:t> computer</a:t>
            </a:r>
            <a:r>
              <a:rPr lang="en-US" altLang="en-US" sz="2400" b="1" dirty="0">
                <a:solidFill>
                  <a:srgbClr val="0070C0"/>
                </a:solidFill>
              </a:rPr>
              <a:t> la</a:t>
            </a:r>
            <a:r>
              <a:rPr lang="en-US" altLang="en-US" sz="2400" b="1" dirty="0">
                <a:solidFill>
                  <a:srgbClr val="0070C0"/>
                </a:solidFill>
              </a:rPr>
              <a:t>b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</a:rPr>
              <a:t>estab</a:t>
            </a:r>
            <a:r>
              <a:rPr lang="en-US" altLang="en-US" sz="2400" b="1" dirty="0">
                <a:solidFill>
                  <a:srgbClr val="0070C0"/>
                </a:solidFill>
              </a:rPr>
              <a:t>l</a:t>
            </a:r>
            <a:r>
              <a:rPr lang="en-US" altLang="en-US" sz="2400" b="1" dirty="0">
                <a:solidFill>
                  <a:srgbClr val="0070C0"/>
                </a:solidFill>
              </a:rPr>
              <a:t>ishe</a:t>
            </a:r>
            <a:r>
              <a:rPr lang="en-US" altLang="en-US" sz="2400" b="1" dirty="0">
                <a:solidFill>
                  <a:srgbClr val="0070C0"/>
                </a:solidFill>
              </a:rPr>
              <a:t>d</a:t>
            </a:r>
            <a:r>
              <a:rPr lang="en-US" altLang="en-US" sz="2400" b="1" dirty="0">
                <a:solidFill>
                  <a:srgbClr val="0070C0"/>
                </a:solidFill>
              </a:rPr>
              <a:t> a</a:t>
            </a:r>
            <a:r>
              <a:rPr lang="en-US" altLang="en-US" sz="2400" b="1" dirty="0">
                <a:solidFill>
                  <a:srgbClr val="0070C0"/>
                </a:solidFill>
              </a:rPr>
              <a:t> se</a:t>
            </a:r>
            <a:r>
              <a:rPr lang="en-US" altLang="en-US" sz="2400" b="1" dirty="0">
                <a:solidFill>
                  <a:srgbClr val="0070C0"/>
                </a:solidFill>
              </a:rPr>
              <a:t>pa</a:t>
            </a:r>
            <a:r>
              <a:rPr lang="en-US" altLang="en-US" sz="2400" b="1" dirty="0">
                <a:solidFill>
                  <a:srgbClr val="0070C0"/>
                </a:solidFill>
              </a:rPr>
              <a:t>rate</a:t>
            </a:r>
            <a:r>
              <a:rPr lang="en-US" altLang="en-US" sz="2400" b="1" dirty="0">
                <a:solidFill>
                  <a:srgbClr val="0070C0"/>
                </a:solidFill>
              </a:rPr>
              <a:t> se</a:t>
            </a:r>
            <a:r>
              <a:rPr lang="en-US" altLang="en-US" sz="2400" b="1" dirty="0">
                <a:solidFill>
                  <a:srgbClr val="0070C0"/>
                </a:solidFill>
              </a:rPr>
              <a:t>ction</a:t>
            </a:r>
            <a:r>
              <a:rPr lang="en-US" altLang="en-US" sz="2400" b="1" dirty="0">
                <a:solidFill>
                  <a:srgbClr val="0070C0"/>
                </a:solidFill>
              </a:rPr>
              <a:t> in</a:t>
            </a:r>
            <a:r>
              <a:rPr lang="en-US" altLang="en-US" sz="2400" b="1" dirty="0">
                <a:solidFill>
                  <a:srgbClr val="0070C0"/>
                </a:solidFill>
              </a:rPr>
              <a:t> the</a:t>
            </a:r>
            <a:r>
              <a:rPr lang="en-US" altLang="en-US" sz="2400" b="1" dirty="0">
                <a:solidFill>
                  <a:srgbClr val="0070C0"/>
                </a:solidFill>
              </a:rPr>
              <a:t> college</a:t>
            </a:r>
            <a:r>
              <a:rPr lang="en-US" altLang="en-US" sz="2400" b="1" dirty="0">
                <a:solidFill>
                  <a:srgbClr val="0070C0"/>
                </a:solidFill>
              </a:rPr>
              <a:t> camp</a:t>
            </a:r>
            <a:r>
              <a:rPr lang="en-US" altLang="en-US" sz="2400" b="1" dirty="0">
                <a:solidFill>
                  <a:srgbClr val="0070C0"/>
                </a:solidFill>
              </a:rPr>
              <a:t>us</a:t>
            </a:r>
            <a:r>
              <a:rPr lang="en-US" altLang="en-US" sz="2400" b="1" dirty="0">
                <a:solidFill>
                  <a:srgbClr val="0070C0"/>
                </a:solidFill>
              </a:rPr>
              <a:t> for</a:t>
            </a:r>
            <a:r>
              <a:rPr lang="en-US" altLang="en-US" sz="2400" b="1" dirty="0">
                <a:solidFill>
                  <a:srgbClr val="0070C0"/>
                </a:solidFill>
              </a:rPr>
              <a:t> the</a:t>
            </a:r>
            <a:r>
              <a:rPr lang="en-US" altLang="en-US" sz="2400" b="1" dirty="0">
                <a:solidFill>
                  <a:srgbClr val="0070C0"/>
                </a:solidFill>
              </a:rPr>
              <a:t> computer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endParaRPr lang="zh-CN" altLang="en-US">
              <a:solidFill>
                <a:srgbClr val="0070C0"/>
              </a:solidFill>
            </a:endParaRPr>
          </a:p>
          <a:p>
            <a:pPr marL="342900" lvl="0" indent="-342900">
              <a:buAutoNum type="arabicParenR"/>
            </a:pPr>
            <a:r>
              <a:rPr lang="en-US" altLang="en-US" sz="2400" b="1" dirty="0">
                <a:solidFill>
                  <a:srgbClr val="0070C0"/>
                </a:solidFill>
              </a:rPr>
              <a:t>T</a:t>
            </a:r>
            <a:r>
              <a:rPr lang="en-US" altLang="en-US" sz="2400" b="1" dirty="0">
                <a:solidFill>
                  <a:srgbClr val="0070C0"/>
                </a:solidFill>
              </a:rPr>
              <a:t>o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</a:rPr>
              <a:t>Estab</a:t>
            </a:r>
            <a:r>
              <a:rPr lang="en-US" altLang="en-US" sz="2400" b="1" dirty="0">
                <a:solidFill>
                  <a:srgbClr val="0070C0"/>
                </a:solidFill>
              </a:rPr>
              <a:t>lish</a:t>
            </a:r>
            <a:r>
              <a:rPr lang="en-US" altLang="en-US" sz="2400" b="1" dirty="0">
                <a:solidFill>
                  <a:srgbClr val="0070C0"/>
                </a:solidFill>
              </a:rPr>
              <a:t> re</a:t>
            </a:r>
            <a:r>
              <a:rPr lang="en-US" altLang="en-US" sz="2400" b="1" dirty="0">
                <a:solidFill>
                  <a:srgbClr val="0070C0"/>
                </a:solidFill>
              </a:rPr>
              <a:t>se</a:t>
            </a:r>
            <a:r>
              <a:rPr lang="en-US" altLang="en-US" sz="2400" b="1" dirty="0">
                <a:solidFill>
                  <a:srgbClr val="0070C0"/>
                </a:solidFill>
              </a:rPr>
              <a:t>arch</a:t>
            </a:r>
            <a:r>
              <a:rPr lang="en-US" altLang="en-US" sz="2400" b="1" dirty="0">
                <a:solidFill>
                  <a:srgbClr val="0070C0"/>
                </a:solidFill>
              </a:rPr>
              <a:t> centre</a:t>
            </a:r>
            <a:r>
              <a:rPr lang="en-US" altLang="en-US" sz="2400" b="1" dirty="0">
                <a:solidFill>
                  <a:srgbClr val="0070C0"/>
                </a:solidFill>
              </a:rPr>
              <a:t> in</a:t>
            </a:r>
            <a:r>
              <a:rPr lang="en-US" altLang="en-US" sz="2400" b="1" dirty="0">
                <a:solidFill>
                  <a:srgbClr val="0070C0"/>
                </a:solidFill>
              </a:rPr>
              <a:t> the</a:t>
            </a:r>
            <a:r>
              <a:rPr lang="en-US" altLang="en-US" sz="2400" b="1" dirty="0">
                <a:solidFill>
                  <a:srgbClr val="0070C0"/>
                </a:solidFill>
              </a:rPr>
              <a:t> department</a:t>
            </a:r>
            <a:r>
              <a:rPr lang="en-US" altLang="en-US" sz="2400" b="1" dirty="0">
                <a:solidFill>
                  <a:srgbClr val="0070C0"/>
                </a:solidFill>
              </a:rPr>
              <a:t> and</a:t>
            </a:r>
            <a:r>
              <a:rPr lang="en-US" altLang="en-US" sz="2400" b="1" dirty="0">
                <a:solidFill>
                  <a:srgbClr val="0070C0"/>
                </a:solidFill>
              </a:rPr>
              <a:t> work</a:t>
            </a:r>
            <a:r>
              <a:rPr lang="en-US" altLang="en-US" sz="2400" b="1" dirty="0">
                <a:solidFill>
                  <a:srgbClr val="0070C0"/>
                </a:solidFill>
              </a:rPr>
              <a:t> t</a:t>
            </a:r>
            <a:r>
              <a:rPr lang="en-US" altLang="en-US" sz="2400" b="1" dirty="0">
                <a:solidFill>
                  <a:srgbClr val="0070C0"/>
                </a:solidFill>
              </a:rPr>
              <a:t>ow</a:t>
            </a:r>
            <a:r>
              <a:rPr lang="en-US" altLang="en-US" sz="2400" b="1" dirty="0">
                <a:solidFill>
                  <a:srgbClr val="0070C0"/>
                </a:solidFill>
              </a:rPr>
              <a:t>ard</a:t>
            </a:r>
            <a:r>
              <a:rPr lang="en-US" altLang="en-US" sz="2400" b="1" dirty="0">
                <a:solidFill>
                  <a:srgbClr val="0070C0"/>
                </a:solidFill>
              </a:rPr>
              <a:t>s</a:t>
            </a:r>
            <a:r>
              <a:rPr lang="en-US" altLang="en-US" sz="2400" b="1" dirty="0">
                <a:solidFill>
                  <a:srgbClr val="0070C0"/>
                </a:solidFill>
              </a:rPr>
              <a:t> to become a department of excellence</a:t>
            </a:r>
            <a:r>
              <a:rPr lang="en-US" altLang="en-US" sz="2400" b="1" dirty="0">
                <a:solidFill>
                  <a:srgbClr val="0070C0"/>
                </a:solidFill>
              </a:rPr>
              <a:t>. 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endParaRPr lang="zh-CN" altLang="en-US">
              <a:solidFill>
                <a:srgbClr val="0070C0"/>
              </a:solidFill>
            </a:endParaRPr>
          </a:p>
          <a:p>
            <a:pPr marL="342900" lvl="0" indent="-342900">
              <a:buAutoNum type="arabicParenR"/>
            </a:pPr>
            <a:r>
              <a:rPr lang="en-GB" altLang="en-US" sz="2400" b="1" dirty="0">
                <a:solidFill>
                  <a:srgbClr val="0070C0"/>
                </a:solidFill>
              </a:rPr>
              <a:t>To undertake research </a:t>
            </a:r>
            <a:r>
              <a:rPr lang="en-US" sz="2400" b="1" dirty="0">
                <a:solidFill>
                  <a:srgbClr val="0070C0"/>
                </a:solidFill>
              </a:rPr>
              <a:t>project</a:t>
            </a:r>
            <a:r>
              <a:rPr lang="en-US" sz="2400" b="1" dirty="0">
                <a:solidFill>
                  <a:srgbClr val="0070C0"/>
                </a:solidFill>
              </a:rPr>
              <a:t>. </a:t>
            </a:r>
            <a:endParaRPr lang="zh-CN" altLang="en-US">
              <a:solidFill>
                <a:srgbClr val="0070C0"/>
              </a:solidFill>
            </a:endParaRPr>
          </a:p>
          <a:p>
            <a:pPr marL="342900" lvl="0" indent="-342900">
              <a:buAutoNum type="arabicParenR"/>
            </a:pPr>
            <a:r>
              <a:rPr lang="en-US" sz="2400" b="1" dirty="0">
                <a:solidFill>
                  <a:srgbClr val="0070C0"/>
                </a:solidFill>
              </a:rPr>
              <a:t>To </a:t>
            </a:r>
            <a:r>
              <a:rPr lang="en-US" sz="2400" b="1" dirty="0">
                <a:solidFill>
                  <a:srgbClr val="0070C0"/>
                </a:solidFill>
              </a:rPr>
              <a:t>conduc</a:t>
            </a:r>
            <a:r>
              <a:rPr lang="en-US" sz="2400" b="1" dirty="0">
                <a:solidFill>
                  <a:srgbClr val="0070C0"/>
                </a:solidFill>
              </a:rPr>
              <a:t>t</a:t>
            </a:r>
            <a:r>
              <a:rPr lang="en-US" sz="2400" b="1" dirty="0">
                <a:solidFill>
                  <a:srgbClr val="0070C0"/>
                </a:solidFill>
              </a:rPr>
              <a:t> inter</a:t>
            </a:r>
            <a:r>
              <a:rPr lang="en-US" sz="2400" b="1" dirty="0">
                <a:solidFill>
                  <a:srgbClr val="0070C0"/>
                </a:solidFill>
              </a:rPr>
              <a:t>d</a:t>
            </a:r>
            <a:r>
              <a:rPr lang="en-US" sz="2400" b="1" dirty="0">
                <a:solidFill>
                  <a:srgbClr val="0070C0"/>
                </a:solidFill>
              </a:rPr>
              <a:t>is</a:t>
            </a:r>
            <a:r>
              <a:rPr lang="en-US" sz="2400" b="1" dirty="0">
                <a:solidFill>
                  <a:srgbClr val="0070C0"/>
                </a:solidFill>
              </a:rPr>
              <a:t>ci</a:t>
            </a:r>
            <a:r>
              <a:rPr lang="en-US" sz="2400" b="1" dirty="0">
                <a:solidFill>
                  <a:srgbClr val="0070C0"/>
                </a:solidFill>
              </a:rPr>
              <a:t>p</a:t>
            </a:r>
            <a:r>
              <a:rPr lang="en-US" sz="2400" b="1" dirty="0">
                <a:solidFill>
                  <a:srgbClr val="0070C0"/>
                </a:solidFill>
              </a:rPr>
              <a:t>l</a:t>
            </a:r>
            <a:r>
              <a:rPr lang="en-US" sz="2400" b="1" dirty="0">
                <a:solidFill>
                  <a:srgbClr val="0070C0"/>
                </a:solidFill>
              </a:rPr>
              <a:t>in</a:t>
            </a:r>
            <a:r>
              <a:rPr lang="en-US" sz="2400" b="1" dirty="0">
                <a:solidFill>
                  <a:srgbClr val="0070C0"/>
                </a:solidFill>
              </a:rPr>
              <a:t>ary</a:t>
            </a:r>
            <a:r>
              <a:rPr lang="en-US" sz="2400" b="1" dirty="0">
                <a:solidFill>
                  <a:srgbClr val="0070C0"/>
                </a:solidFill>
              </a:rPr>
              <a:t> sem</a:t>
            </a:r>
            <a:r>
              <a:rPr lang="en-US" sz="2400" b="1" dirty="0">
                <a:solidFill>
                  <a:srgbClr val="0070C0"/>
                </a:solidFill>
              </a:rPr>
              <a:t>in</a:t>
            </a:r>
            <a:r>
              <a:rPr lang="en-US" sz="2400" b="1" dirty="0">
                <a:solidFill>
                  <a:srgbClr val="0070C0"/>
                </a:solidFill>
              </a:rPr>
              <a:t>ar</a:t>
            </a:r>
            <a:r>
              <a:rPr lang="en-US" sz="2400" b="1" dirty="0">
                <a:solidFill>
                  <a:srgbClr val="0070C0"/>
                </a:solidFill>
              </a:rPr>
              <a:t> and</a:t>
            </a:r>
            <a:r>
              <a:rPr lang="en-US" sz="2400" b="1" dirty="0">
                <a:solidFill>
                  <a:srgbClr val="0070C0"/>
                </a:solidFill>
              </a:rPr>
              <a:t> start</a:t>
            </a:r>
            <a:r>
              <a:rPr lang="en-US" sz="2400" b="1" dirty="0">
                <a:solidFill>
                  <a:srgbClr val="0070C0"/>
                </a:solidFill>
              </a:rPr>
              <a:t> new</a:t>
            </a:r>
            <a:r>
              <a:rPr lang="en-US" sz="2400" b="1" dirty="0">
                <a:solidFill>
                  <a:srgbClr val="0070C0"/>
                </a:solidFill>
              </a:rPr>
              <a:t> col</a:t>
            </a:r>
            <a:r>
              <a:rPr lang="en-US" sz="2400" b="1" dirty="0">
                <a:solidFill>
                  <a:srgbClr val="0070C0"/>
                </a:solidFill>
              </a:rPr>
              <a:t>la</a:t>
            </a:r>
            <a:r>
              <a:rPr lang="en-US" sz="2400" b="1" dirty="0">
                <a:solidFill>
                  <a:srgbClr val="0070C0"/>
                </a:solidFill>
              </a:rPr>
              <a:t>bo</a:t>
            </a:r>
            <a:r>
              <a:rPr lang="en-US" sz="2400" b="1" dirty="0">
                <a:solidFill>
                  <a:srgbClr val="0070C0"/>
                </a:solidFill>
              </a:rPr>
              <a:t>ra</a:t>
            </a:r>
            <a:r>
              <a:rPr lang="en-US" sz="2400" b="1" dirty="0">
                <a:solidFill>
                  <a:srgbClr val="0070C0"/>
                </a:solidFill>
              </a:rPr>
              <a:t>tive</a:t>
            </a:r>
            <a:r>
              <a:rPr lang="en-US" sz="2400" b="1" dirty="0">
                <a:solidFill>
                  <a:srgbClr val="0070C0"/>
                </a:solidFill>
              </a:rPr>
              <a:t> program</a:t>
            </a:r>
            <a:r>
              <a:rPr lang="en-US" sz="2400" b="1" dirty="0">
                <a:solidFill>
                  <a:srgbClr val="0070C0"/>
                </a:solidFill>
              </a:rPr>
              <a:t>. </a:t>
            </a:r>
            <a:endParaRPr lang="zh-CN" altLang="en-US">
              <a:solidFill>
                <a:srgbClr val="0070C0"/>
              </a:solidFill>
            </a:endParaRPr>
          </a:p>
          <a:p>
            <a:pPr marL="342900" lvl="0" indent="-342900">
              <a:buAutoNum type="arabicParenR"/>
            </a:pPr>
            <a:r>
              <a:rPr lang="en-US" sz="2400" b="1" dirty="0">
                <a:solidFill>
                  <a:srgbClr val="0070C0"/>
                </a:solidFill>
              </a:rPr>
              <a:t>To </a:t>
            </a:r>
            <a:r>
              <a:rPr lang="en-US" sz="2400" b="1" dirty="0">
                <a:solidFill>
                  <a:srgbClr val="0070C0"/>
                </a:solidFill>
              </a:rPr>
              <a:t>actively participate in exten</a:t>
            </a:r>
            <a:r>
              <a:rPr lang="en-US" sz="2400" b="1" dirty="0">
                <a:solidFill>
                  <a:srgbClr val="0070C0"/>
                </a:solidFill>
              </a:rPr>
              <a:t>sion</a:t>
            </a:r>
            <a:r>
              <a:rPr lang="en-US" sz="2400" b="1" dirty="0">
                <a:solidFill>
                  <a:srgbClr val="0070C0"/>
                </a:solidFill>
              </a:rPr>
              <a:t> acti</a:t>
            </a:r>
            <a:r>
              <a:rPr lang="en-US" sz="2400" b="1" dirty="0">
                <a:solidFill>
                  <a:srgbClr val="0070C0"/>
                </a:solidFill>
              </a:rPr>
              <a:t>vities</a:t>
            </a:r>
            <a:r>
              <a:rPr lang="en-US" sz="2400" b="1" dirty="0">
                <a:solidFill>
                  <a:srgbClr val="0070C0"/>
                </a:solidFill>
              </a:rPr>
              <a:t>. </a:t>
            </a:r>
            <a:endParaRPr lang="zh-CN" altLang="en-US">
              <a:solidFill>
                <a:srgbClr val="0070C0"/>
              </a:solidFill>
            </a:endParaRPr>
          </a:p>
          <a:p>
            <a:pPr marL="342900" lvl="0" indent="-342900">
              <a:buAutoNum type="arabicParenR"/>
            </a:pPr>
            <a:r>
              <a:rPr lang="en-US" sz="2400" b="1" dirty="0">
                <a:solidFill>
                  <a:srgbClr val="0070C0"/>
                </a:solidFill>
              </a:rPr>
              <a:t>To </a:t>
            </a:r>
            <a:r>
              <a:rPr lang="en-US" sz="2400" b="1" dirty="0">
                <a:solidFill>
                  <a:srgbClr val="0070C0"/>
                </a:solidFill>
              </a:rPr>
              <a:t>arrange gu</a:t>
            </a:r>
            <a:r>
              <a:rPr lang="en-US" sz="2400" b="1" dirty="0">
                <a:solidFill>
                  <a:srgbClr val="0070C0"/>
                </a:solidFill>
              </a:rPr>
              <a:t>est lecture</a:t>
            </a:r>
            <a:r>
              <a:rPr lang="en-GB" altLang="en-US" sz="2400" b="1" dirty="0">
                <a:solidFill>
                  <a:srgbClr val="0070C0"/>
                </a:solidFill>
              </a:rPr>
              <a:t>s</a:t>
            </a:r>
            <a:r>
              <a:rPr lang="en-US" sz="2400" b="1" dirty="0">
                <a:solidFill>
                  <a:srgbClr val="0070C0"/>
                </a:solidFill>
              </a:rPr>
              <a:t>. </a:t>
            </a:r>
            <a:endParaRPr lang="en-IN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GB" alt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</a:t>
            </a:r>
            <a:endParaRPr lang="en-GB" altLang="en-US" sz="6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4806</Words>
  <Application>WPS Presentation</Application>
  <PresentationFormat/>
  <Paragraphs>513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SimSun</vt:lpstr>
      <vt:lpstr>Wingdings</vt:lpstr>
      <vt:lpstr>Times New Roman</vt:lpstr>
      <vt:lpstr>Calibri</vt:lpstr>
      <vt:lpstr>Mangal</vt:lpstr>
      <vt:lpstr>Segoe Print</vt:lpstr>
      <vt:lpstr>Calibri</vt:lpstr>
      <vt:lpstr>Microsoft YaHei</vt:lpstr>
      <vt:lpstr>Arial Unicode MS</vt:lpstr>
      <vt:lpstr>Blue Waves</vt:lpstr>
      <vt:lpstr>Pathri Taluka Shikshan Prasarak Mandal’s KATRUWAR ARTS, RATANLAL KABRA SCIENCE AND B. R. MANTRI COMMERCE COLLEGE, MANWAT,   Dist. Parbhani-431 505(M.S.) India. Department of Computer Science </vt:lpstr>
      <vt:lpstr>PROFILE AND EVALUATION REPORT Department of Computer Science</vt:lpstr>
      <vt:lpstr>THE DEPARTMENT's GOALS: </vt:lpstr>
      <vt:lpstr>Objectives :</vt:lpstr>
      <vt:lpstr>PROFILE OF THE FACULTIES</vt:lpstr>
      <vt:lpstr>Courses offered in the Department Three Year Degree Course B. Sc.</vt:lpstr>
      <vt:lpstr>PowerPoint 演示文稿</vt:lpstr>
      <vt:lpstr>PowerPoint 演示文稿</vt:lpstr>
      <vt:lpstr>Skill Enhancement Courses (SEC) :</vt:lpstr>
      <vt:lpstr>Results : 2018 - 2023</vt:lpstr>
      <vt:lpstr>PowerPoint 演示文稿</vt:lpstr>
      <vt:lpstr>Internal Evaluation Methods(CA): </vt:lpstr>
      <vt:lpstr>Teaching Learning Methods</vt:lpstr>
      <vt:lpstr>Study Material in The Department</vt:lpstr>
      <vt:lpstr> Software</vt:lpstr>
      <vt:lpstr>Future Plans :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Pathri Taluka Shikshan Prasarak Mandal, Manwat KATRUWAR ARTS, RATANLAL KABRA SCIENCE AND B.R.MANTRI COMMERCE COLLEGE, MANWAT  Pin-431 505, Dist. Parbhani (M.S.) India. Department of computer science </dc:title>
  <dc:creator>BotanyDept</dc:creator>
  <cp:lastModifiedBy>Pradip Girase</cp:lastModifiedBy>
  <cp:revision>20</cp:revision>
  <dcterms:created xsi:type="dcterms:W3CDTF">2024-10-20T04:37:00Z</dcterms:created>
  <dcterms:modified xsi:type="dcterms:W3CDTF">2024-10-20T05:18:40Z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7A6D3311B77940648F4E420DFB821E6B_13</vt:lpwstr>
  </property>
  <property fmtid="{D5CDD505-2E9C-101B-9397-08002B2CF9AE}" pid="3" name="KSOProductBuildVer">
    <vt:lpwstr>2057-12.2.0.18607</vt:lpwstr>
  </property>
</Properties>
</file>